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5"/>
  </p:notesMasterIdLst>
  <p:sldIdLst>
    <p:sldId id="300" r:id="rId3"/>
    <p:sldId id="323" r:id="rId4"/>
    <p:sldId id="302" r:id="rId5"/>
    <p:sldId id="324" r:id="rId6"/>
    <p:sldId id="335" r:id="rId7"/>
    <p:sldId id="336" r:id="rId8"/>
    <p:sldId id="337" r:id="rId9"/>
    <p:sldId id="338" r:id="rId10"/>
    <p:sldId id="339" r:id="rId11"/>
    <p:sldId id="325" r:id="rId12"/>
    <p:sldId id="326" r:id="rId13"/>
    <p:sldId id="340" r:id="rId14"/>
    <p:sldId id="352" r:id="rId15"/>
    <p:sldId id="320" r:id="rId16"/>
    <p:sldId id="349" r:id="rId17"/>
    <p:sldId id="350" r:id="rId18"/>
    <p:sldId id="321" r:id="rId19"/>
    <p:sldId id="351" r:id="rId20"/>
    <p:sldId id="341" r:id="rId21"/>
    <p:sldId id="353" r:id="rId22"/>
    <p:sldId id="354" r:id="rId23"/>
    <p:sldId id="355" r:id="rId24"/>
    <p:sldId id="356" r:id="rId25"/>
    <p:sldId id="357" r:id="rId26"/>
    <p:sldId id="358" r:id="rId27"/>
    <p:sldId id="342" r:id="rId28"/>
    <p:sldId id="345" r:id="rId29"/>
    <p:sldId id="346" r:id="rId30"/>
    <p:sldId id="348" r:id="rId31"/>
    <p:sldId id="347" r:id="rId32"/>
    <p:sldId id="318" r:id="rId33"/>
    <p:sldId id="3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65957" autoAdjust="0"/>
  </p:normalViewPr>
  <p:slideViewPr>
    <p:cSldViewPr snapToGrid="0">
      <p:cViewPr varScale="1">
        <p:scale>
          <a:sx n="56" d="100"/>
          <a:sy n="56" d="100"/>
        </p:scale>
        <p:origin x="1637" y="58"/>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2017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Customer is using Azure DevOps as its Git host.</a:t>
            </a:r>
          </a:p>
          <a:p>
            <a:pPr marL="171450" indent="-171450">
              <a:buFont typeface="Arial" panose="020B0604020202020204" pitchFamily="34" charset="0"/>
              <a:buChar char="•"/>
            </a:pPr>
            <a:r>
              <a:rPr lang="en-US" dirty="0"/>
              <a:t>They have three branches</a:t>
            </a:r>
          </a:p>
          <a:p>
            <a:pPr marL="171450" indent="-171450">
              <a:buFont typeface="Arial" panose="020B0604020202020204" pitchFamily="34" charset="0"/>
              <a:buChar char="•"/>
            </a:pPr>
            <a:r>
              <a:rPr lang="en-US" dirty="0"/>
              <a:t>All review occurs locally</a:t>
            </a:r>
          </a:p>
          <a:p>
            <a:pPr marL="171450" indent="-171450">
              <a:buFont typeface="Arial" panose="020B0604020202020204" pitchFamily="34" charset="0"/>
              <a:buChar char="•"/>
            </a:pPr>
            <a:r>
              <a:rPr lang="en-US" dirty="0"/>
              <a:t>Once review completes, updates are published to Azure resources from Visual Studio</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0450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21314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would be a fun exercise, but we don’t have enough time for this.</a:t>
            </a:r>
          </a:p>
          <a:p>
            <a:endParaRPr lang="en-US" dirty="0"/>
          </a:p>
          <a:p>
            <a:r>
              <a:rPr lang="en-US" dirty="0"/>
              <a:t>Instead, let’s take 10-15 minutes to discuss the customer needs and then we’ll look at a recommended solution.</a:t>
            </a:r>
          </a:p>
          <a:p>
            <a:endParaRPr lang="en-US" dirty="0"/>
          </a:p>
          <a:p>
            <a:r>
              <a:rPr lang="en-US" dirty="0"/>
              <a:t>Let’s go back to the prior slides and brainstorm around the problems.</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Continuous Integration and Deployment</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available system should you use to automate software builds and deployments of the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pipeline for development would simply deploy upon a successful build from the build pipeline.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 deployment to test occurs, we would likely have additional acceptance tests executed.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these acceptance tests pass, we could then trigger the deployment to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Explain how you can continuously deploy new builds directly to the cloud without interfering with the production 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a:t>
            </a:r>
          </a:p>
          <a:p>
            <a:r>
              <a:rPr lang="en-US" sz="1200" b="0" i="0" kern="1200" dirty="0">
                <a:solidFill>
                  <a:schemeClr val="tx1"/>
                </a:solidFill>
                <a:effectLst/>
                <a:latin typeface="+mn-lt"/>
                <a:ea typeface="+mn-ea"/>
                <a:cs typeface="+mn-cs"/>
              </a:rPr>
              <a:t>confused with a production environment. For the purposes of this case study, we could add a new deployment slot named "staging."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Explain how you can test a new build simultaneously with an existing build, like an A/B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Create a plan on how to switch the source control location from Azure DevOps to GitHub.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Explain how you can continuously deploy new builds directly to the cloud without interfering with the production 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“Create work item on failure” is in Build Options tab.</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Explain how you can test a new build simultaneously with an existing build, like an A/B test?</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Traffic Routing feature: https://docs.microsoft.com/en-us/azure/app-service/deploy-staging-slots#route-traffic</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Create a plan on how to switch the source control location from Azure DevOps to GitHub.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website logs can be easily and significantly enhanced by enabling Application Insights in the project. To do this, you need to get the Application Insights Software Developer Kit SDK from NuGet, and configure it for use within the app. Application Insights is configured in the ApplicationInsights.config file in the solution, and this file should be added to the source control repository.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Application Insights has been configured within the application, you need to create an App Insights service instance in the Azure Portal to collect the log data. Do not forget to configure the application with the correct Instrumentation Key and log settings to connect to the App Insights service where it sends its collected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using App Insights now, you need to adapt the App Service deployment slots by creating slot-bound settings for the App Insights Instrumentation Key. That way, staging and production can report independent log analytics even after a swap.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the Application Insights Portal, we can see detailed metrics from our solution and get a visual layout of the dependency relationships between our application components using App map. Each component displays specific KPIs such as load, performance, failures, and alerts. By clicking on the App Analytics on one of the application components, we can open the Application Insights Analytics feature. This will provide a query language for analyzing all of the data collected by Application Insights.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get custom information about our users, the Users panel in Application Insights, will allow us to understand important details in a variety of ways. We can use this panel to understand such information as where our users are connecting from, the browser type they are using, and what areas of the application they’re accessing.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319480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4/3/2019 12:57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 agile</a:t>
            </a:r>
          </a:p>
          <a:p>
            <a:pPr marL="171450" indent="-171450">
              <a:buFont typeface="Arial" panose="020B0604020202020204" pitchFamily="34" charset="0"/>
              <a:buChar char="•"/>
            </a:pPr>
            <a:r>
              <a:rPr lang="en-US" dirty="0"/>
              <a:t>CI/CD</a:t>
            </a:r>
          </a:p>
          <a:p>
            <a:pPr marL="171450" indent="-171450">
              <a:buFont typeface="Arial" panose="020B0604020202020204" pitchFamily="34" charset="0"/>
              <a:buChar char="•"/>
            </a:pPr>
            <a:r>
              <a:rPr lang="en-US" dirty="0"/>
              <a:t>Isolate environments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Enforce that tests occur (all 3 bullets)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a:t>
            </a:r>
            <a:r>
              <a:rPr lang="en-US" baseline="30000" dirty="0"/>
              <a:t>st</a:t>
            </a:r>
            <a:r>
              <a:rPr lang="en-US" dirty="0"/>
              <a:t> bullet is not an issue, just sets context for 2</a:t>
            </a:r>
            <a:r>
              <a:rPr lang="en-US" baseline="30000" dirty="0"/>
              <a:t>nd</a:t>
            </a:r>
            <a:r>
              <a:rPr lang="en-US" dirty="0"/>
              <a:t> bullet.</a:t>
            </a:r>
          </a:p>
          <a:p>
            <a:pPr marL="171450" indent="-171450">
              <a:buFont typeface="Arial" panose="020B0604020202020204" pitchFamily="34" charset="0"/>
              <a:buChar char="•"/>
            </a:pPr>
            <a:r>
              <a:rPr lang="en-US" dirty="0"/>
              <a:t>Need better monitoring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6763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for prior slide. Need better monitoring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634836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5.png"/><Relationship Id="rId7" Type="http://schemas.openxmlformats.org/officeDocument/2006/relationships/image" Target="../media/image13.tiff"/><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7.tiff"/><Relationship Id="rId5" Type="http://schemas.openxmlformats.org/officeDocument/2006/relationships/image" Target="../media/image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7.emf"/><Relationship Id="rId4" Type="http://schemas.openxmlformats.org/officeDocument/2006/relationships/image" Target="../media/image11.png"/><Relationship Id="rId9" Type="http://schemas.openxmlformats.org/officeDocument/2006/relationships/image" Target="../media/image13.tif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t>
            </a:r>
            <a:r>
              <a:rPr lang="en-US"/>
              <a:t>Azure DevOps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pic>
        <p:nvPicPr>
          <p:cNvPr id="4" name="Picture 3">
            <a:extLst>
              <a:ext uri="{FF2B5EF4-FFF2-40B4-BE49-F238E27FC236}">
                <a16:creationId xmlns:a16="http://schemas.microsoft.com/office/drawing/2014/main" id="{6BCF3F94-2CBB-40AC-9B74-0049D286B57A}"/>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Tailspin Toys, Inc.</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r>
              <a:rPr lang="en-US" i="1" dirty="0">
                <a:latin typeface="Segoe UI Semilight" panose="020B0402040204020203" pitchFamily="34" charset="0"/>
                <a:cs typeface="Segoe UI Semilight" panose="020B0402040204020203" pitchFamily="34" charset="0"/>
              </a:rPr>
              <a:t>Current Process</a:t>
            </a:r>
            <a:endParaRPr lang="en-US" i="1" dirty="0"/>
          </a:p>
        </p:txBody>
      </p:sp>
      <p:grpSp>
        <p:nvGrpSpPr>
          <p:cNvPr id="72" name="Group 71">
            <a:extLst>
              <a:ext uri="{FF2B5EF4-FFF2-40B4-BE49-F238E27FC236}">
                <a16:creationId xmlns:a16="http://schemas.microsoft.com/office/drawing/2014/main" id="{5C2FA496-1A5B-6B45-9D4B-3662D39B3F85}"/>
              </a:ext>
            </a:extLst>
          </p:cNvPr>
          <p:cNvGrpSpPr/>
          <p:nvPr/>
        </p:nvGrpSpPr>
        <p:grpSpPr>
          <a:xfrm>
            <a:off x="622299" y="1815207"/>
            <a:ext cx="10932448" cy="4284400"/>
            <a:chOff x="622299" y="2115254"/>
            <a:chExt cx="10932448" cy="4284400"/>
          </a:xfrm>
        </p:grpSpPr>
        <p:grpSp>
          <p:nvGrpSpPr>
            <p:cNvPr id="73" name="Alt text group" descr="This is a diagram of Tailspin Toys' existing solution architecture. On the left is a Visual Studio icon and the words “development,” “test,” and “master,” which represents the development team hosting its source control in Visual Studio Team Services with branches set up for development, test, and master environments.&#10;&#10;Three arrows point from these environments to a server and monitor icon on the right labeled Manual internal code review &amp; QA on local developer machines.&#10;&#10;An arrow points from this icon to another Visual Studio icon on the right labeled Visual Studio/FTP, which represents developers manually deploying updates through Visual Studio or FTP.&#10;&#10;Two arrows point from this icon to two icons on the right: on the top, Azure App Service with Web App (S3 Instance), and on the bottom, Azure SQL Database (S1 Instance)." title="Existing solution architecture diagram">
              <a:extLst>
                <a:ext uri="{FF2B5EF4-FFF2-40B4-BE49-F238E27FC236}">
                  <a16:creationId xmlns:a16="http://schemas.microsoft.com/office/drawing/2014/main" id="{B0013183-FAE3-6F41-99F3-8E236FEFF6E6}"/>
                </a:ext>
              </a:extLst>
            </p:cNvPr>
            <p:cNvGrpSpPr/>
            <p:nvPr/>
          </p:nvGrpSpPr>
          <p:grpSpPr>
            <a:xfrm>
              <a:off x="622299" y="2115254"/>
              <a:ext cx="10932448" cy="4284400"/>
              <a:chOff x="831849" y="2115254"/>
              <a:chExt cx="10932448" cy="4284400"/>
            </a:xfrm>
          </p:grpSpPr>
          <p:sp>
            <p:nvSpPr>
              <p:cNvPr id="75" name="Rectangle 74" descr="Tailspin Toys current process. Code is hosted in Azure DevOps, but manual processes are used to deploy the code to Azure.">
                <a:extLst>
                  <a:ext uri="{FF2B5EF4-FFF2-40B4-BE49-F238E27FC236}">
                    <a16:creationId xmlns:a16="http://schemas.microsoft.com/office/drawing/2014/main" id="{1FD0B547-9CF5-B745-A273-5CF66CCD3AE7}"/>
                  </a:ext>
                </a:extLst>
              </p:cNvPr>
              <p:cNvSpPr/>
              <p:nvPr/>
            </p:nvSpPr>
            <p:spPr bwMode="auto">
              <a:xfrm>
                <a:off x="831849" y="2115254"/>
                <a:ext cx="10932447" cy="4284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76" name="Picture 75">
                <a:extLst>
                  <a:ext uri="{FF2B5EF4-FFF2-40B4-BE49-F238E27FC236}">
                    <a16:creationId xmlns:a16="http://schemas.microsoft.com/office/drawing/2014/main" id="{ED08AF1C-A8A0-2548-966A-E9D2AB98D0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6811" y="2592643"/>
                <a:ext cx="412994" cy="412994"/>
              </a:xfrm>
              <a:prstGeom prst="rect">
                <a:avLst/>
              </a:prstGeom>
            </p:spPr>
          </p:pic>
          <p:pic>
            <p:nvPicPr>
              <p:cNvPr id="77" name="Content Placeholder 12">
                <a:extLst>
                  <a:ext uri="{FF2B5EF4-FFF2-40B4-BE49-F238E27FC236}">
                    <a16:creationId xmlns:a16="http://schemas.microsoft.com/office/drawing/2014/main" id="{EBB418BB-7E69-1A48-ACAE-9C32C710EC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114" y="4601497"/>
                <a:ext cx="702724" cy="702724"/>
              </a:xfrm>
              <a:prstGeom prst="rect">
                <a:avLst/>
              </a:prstGeom>
            </p:spPr>
          </p:pic>
          <p:sp>
            <p:nvSpPr>
              <p:cNvPr id="78" name="TextBox 77">
                <a:extLst>
                  <a:ext uri="{FF2B5EF4-FFF2-40B4-BE49-F238E27FC236}">
                    <a16:creationId xmlns:a16="http://schemas.microsoft.com/office/drawing/2014/main" id="{B93AD374-6F7F-6947-86E1-8104F523FA0F}"/>
                  </a:ext>
                </a:extLst>
              </p:cNvPr>
              <p:cNvSpPr txBox="1"/>
              <p:nvPr/>
            </p:nvSpPr>
            <p:spPr>
              <a:xfrm>
                <a:off x="9982319" y="2967667"/>
                <a:ext cx="1781978" cy="125880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Azure App Service with Web App</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(S3 Instance)</a:t>
                </a:r>
              </a:p>
            </p:txBody>
          </p:sp>
          <p:sp>
            <p:nvSpPr>
              <p:cNvPr id="79" name="TextBox 78">
                <a:extLst>
                  <a:ext uri="{FF2B5EF4-FFF2-40B4-BE49-F238E27FC236}">
                    <a16:creationId xmlns:a16="http://schemas.microsoft.com/office/drawing/2014/main" id="{738F7439-6EE6-4746-BBB7-1751C8596AEB}"/>
                  </a:ext>
                </a:extLst>
              </p:cNvPr>
              <p:cNvSpPr txBox="1"/>
              <p:nvPr/>
            </p:nvSpPr>
            <p:spPr>
              <a:xfrm>
                <a:off x="9972487" y="5235488"/>
                <a:ext cx="1781978"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Azure SQL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(S1 Instance)</a:t>
                </a:r>
              </a:p>
            </p:txBody>
          </p:sp>
          <p:cxnSp>
            <p:nvCxnSpPr>
              <p:cNvPr id="80" name="Straight Connector 79">
                <a:extLst>
                  <a:ext uri="{FF2B5EF4-FFF2-40B4-BE49-F238E27FC236}">
                    <a16:creationId xmlns:a16="http://schemas.microsoft.com/office/drawing/2014/main" id="{5955CD1E-1763-5347-86A8-44FD07017A71}"/>
                  </a:ext>
                </a:extLst>
              </p:cNvPr>
              <p:cNvCxnSpPr/>
              <p:nvPr/>
            </p:nvCxnSpPr>
            <p:spPr>
              <a:xfrm>
                <a:off x="4814866" y="3200400"/>
                <a:ext cx="914400" cy="914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19618318-347A-8B46-B8DA-2CAE5DD45EF3}"/>
                  </a:ext>
                </a:extLst>
              </p:cNvPr>
              <p:cNvGrpSpPr/>
              <p:nvPr/>
            </p:nvGrpSpPr>
            <p:grpSpPr>
              <a:xfrm>
                <a:off x="4099570" y="3551214"/>
                <a:ext cx="2020528" cy="1888102"/>
                <a:chOff x="4719002" y="3304326"/>
                <a:chExt cx="2020528" cy="1888102"/>
              </a:xfrm>
            </p:grpSpPr>
            <p:pic>
              <p:nvPicPr>
                <p:cNvPr id="104" name="Picture 103">
                  <a:extLst>
                    <a:ext uri="{FF2B5EF4-FFF2-40B4-BE49-F238E27FC236}">
                      <a16:creationId xmlns:a16="http://schemas.microsoft.com/office/drawing/2014/main" id="{409FD3A8-2FD8-3042-90CF-CC0FDF868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6139" y="3304326"/>
                  <a:ext cx="780290" cy="780290"/>
                </a:xfrm>
                <a:prstGeom prst="rect">
                  <a:avLst/>
                </a:prstGeom>
              </p:spPr>
            </p:pic>
            <p:sp>
              <p:nvSpPr>
                <p:cNvPr id="105" name="TextBox 104">
                  <a:extLst>
                    <a:ext uri="{FF2B5EF4-FFF2-40B4-BE49-F238E27FC236}">
                      <a16:creationId xmlns:a16="http://schemas.microsoft.com/office/drawing/2014/main" id="{E636C698-F980-9449-A331-3EFB0785C10D}"/>
                    </a:ext>
                  </a:extLst>
                </p:cNvPr>
                <p:cNvSpPr txBox="1"/>
                <p:nvPr/>
              </p:nvSpPr>
              <p:spPr>
                <a:xfrm>
                  <a:off x="4719002" y="4010566"/>
                  <a:ext cx="2020528" cy="11818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Manual internal code review &amp; QA on local developer machines</a:t>
                  </a:r>
                </a:p>
              </p:txBody>
            </p:sp>
          </p:grpSp>
          <p:grpSp>
            <p:nvGrpSpPr>
              <p:cNvPr id="82" name="Group 81">
                <a:extLst>
                  <a:ext uri="{FF2B5EF4-FFF2-40B4-BE49-F238E27FC236}">
                    <a16:creationId xmlns:a16="http://schemas.microsoft.com/office/drawing/2014/main" id="{610329CE-A3CC-E144-A35A-3F1E1D578EDE}"/>
                  </a:ext>
                </a:extLst>
              </p:cNvPr>
              <p:cNvGrpSpPr/>
              <p:nvPr/>
            </p:nvGrpSpPr>
            <p:grpSpPr>
              <a:xfrm>
                <a:off x="7163811" y="3408936"/>
                <a:ext cx="1781978" cy="1347493"/>
                <a:chOff x="7607550" y="3432153"/>
                <a:chExt cx="1781978" cy="1347493"/>
              </a:xfrm>
            </p:grpSpPr>
            <p:pic>
              <p:nvPicPr>
                <p:cNvPr id="102" name="Picture 101">
                  <a:extLst>
                    <a:ext uri="{FF2B5EF4-FFF2-40B4-BE49-F238E27FC236}">
                      <a16:creationId xmlns:a16="http://schemas.microsoft.com/office/drawing/2014/main" id="{5147620B-C029-BE44-9909-1C5A3AAB4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8394" y="3999356"/>
                  <a:ext cx="780290" cy="780290"/>
                </a:xfrm>
                <a:prstGeom prst="rect">
                  <a:avLst/>
                </a:prstGeom>
              </p:spPr>
            </p:pic>
            <p:sp>
              <p:nvSpPr>
                <p:cNvPr id="103" name="TextBox 102">
                  <a:extLst>
                    <a:ext uri="{FF2B5EF4-FFF2-40B4-BE49-F238E27FC236}">
                      <a16:creationId xmlns:a16="http://schemas.microsoft.com/office/drawing/2014/main" id="{BFDE8194-47E2-5245-8183-6D6006F43C28}"/>
                    </a:ext>
                  </a:extLst>
                </p:cNvPr>
                <p:cNvSpPr txBox="1"/>
                <p:nvPr/>
              </p:nvSpPr>
              <p:spPr>
                <a:xfrm>
                  <a:off x="7607550" y="3432153"/>
                  <a:ext cx="1781978"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Visual Studio / FTP</a:t>
                  </a:r>
                </a:p>
              </p:txBody>
            </p:sp>
          </p:grpSp>
          <p:cxnSp>
            <p:nvCxnSpPr>
              <p:cNvPr id="83" name="Straight Connector 82">
                <a:extLst>
                  <a:ext uri="{FF2B5EF4-FFF2-40B4-BE49-F238E27FC236}">
                    <a16:creationId xmlns:a16="http://schemas.microsoft.com/office/drawing/2014/main" id="{FC3A35CA-B795-4548-94DF-F0B986C04E95}"/>
                  </a:ext>
                </a:extLst>
              </p:cNvPr>
              <p:cNvCxnSpPr>
                <a:cxnSpLocks/>
              </p:cNvCxnSpPr>
              <p:nvPr/>
            </p:nvCxnSpPr>
            <p:spPr>
              <a:xfrm>
                <a:off x="1516847" y="4644743"/>
                <a:ext cx="0" cy="55380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CC1E9F-2896-544F-AD3D-D30D5C5E2F37}"/>
                  </a:ext>
                </a:extLst>
              </p:cNvPr>
              <p:cNvSpPr txBox="1"/>
              <p:nvPr/>
            </p:nvSpPr>
            <p:spPr>
              <a:xfrm>
                <a:off x="1539336" y="4922251"/>
                <a:ext cx="158220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master</a:t>
                </a:r>
              </a:p>
            </p:txBody>
          </p:sp>
          <p:grpSp>
            <p:nvGrpSpPr>
              <p:cNvPr id="85" name="Group 84">
                <a:extLst>
                  <a:ext uri="{FF2B5EF4-FFF2-40B4-BE49-F238E27FC236}">
                    <a16:creationId xmlns:a16="http://schemas.microsoft.com/office/drawing/2014/main" id="{E1B7AB5F-1958-6E4D-BD1C-0D636D5D1CC5}"/>
                  </a:ext>
                </a:extLst>
              </p:cNvPr>
              <p:cNvGrpSpPr/>
              <p:nvPr/>
            </p:nvGrpSpPr>
            <p:grpSpPr>
              <a:xfrm>
                <a:off x="883734" y="3296240"/>
                <a:ext cx="2256543" cy="1912012"/>
                <a:chOff x="883734" y="3752050"/>
                <a:chExt cx="2256543" cy="1912012"/>
              </a:xfrm>
            </p:grpSpPr>
            <p:grpSp>
              <p:nvGrpSpPr>
                <p:cNvPr id="92" name="Group 91">
                  <a:extLst>
                    <a:ext uri="{FF2B5EF4-FFF2-40B4-BE49-F238E27FC236}">
                      <a16:creationId xmlns:a16="http://schemas.microsoft.com/office/drawing/2014/main" id="{282B8373-44BE-5449-BEA9-978F20FB84CE}"/>
                    </a:ext>
                  </a:extLst>
                </p:cNvPr>
                <p:cNvGrpSpPr/>
                <p:nvPr/>
              </p:nvGrpSpPr>
              <p:grpSpPr>
                <a:xfrm>
                  <a:off x="883734" y="3752050"/>
                  <a:ext cx="2256543" cy="1912012"/>
                  <a:chOff x="883734" y="3752050"/>
                  <a:chExt cx="2256543" cy="1912012"/>
                </a:xfrm>
              </p:grpSpPr>
              <p:grpSp>
                <p:nvGrpSpPr>
                  <p:cNvPr id="96" name="Group 95">
                    <a:extLst>
                      <a:ext uri="{FF2B5EF4-FFF2-40B4-BE49-F238E27FC236}">
                        <a16:creationId xmlns:a16="http://schemas.microsoft.com/office/drawing/2014/main" id="{BA6FE0DD-5185-C24D-9F62-A8084161EC01}"/>
                      </a:ext>
                    </a:extLst>
                  </p:cNvPr>
                  <p:cNvGrpSpPr/>
                  <p:nvPr/>
                </p:nvGrpSpPr>
                <p:grpSpPr>
                  <a:xfrm>
                    <a:off x="883734" y="3752050"/>
                    <a:ext cx="2256543" cy="1912012"/>
                    <a:chOff x="883734" y="3752050"/>
                    <a:chExt cx="2256543" cy="1912012"/>
                  </a:xfrm>
                </p:grpSpPr>
                <p:grpSp>
                  <p:nvGrpSpPr>
                    <p:cNvPr id="98" name="Group 97">
                      <a:extLst>
                        <a:ext uri="{FF2B5EF4-FFF2-40B4-BE49-F238E27FC236}">
                          <a16:creationId xmlns:a16="http://schemas.microsoft.com/office/drawing/2014/main" id="{074ACDC1-395A-154E-9DED-165808D5CF78}"/>
                        </a:ext>
                      </a:extLst>
                    </p:cNvPr>
                    <p:cNvGrpSpPr/>
                    <p:nvPr/>
                  </p:nvGrpSpPr>
                  <p:grpSpPr>
                    <a:xfrm>
                      <a:off x="883734" y="3752050"/>
                      <a:ext cx="1781978" cy="1344968"/>
                      <a:chOff x="2653540" y="2380373"/>
                      <a:chExt cx="1781978" cy="1344968"/>
                    </a:xfrm>
                  </p:grpSpPr>
                  <p:pic>
                    <p:nvPicPr>
                      <p:cNvPr id="100" name="Picture 99">
                        <a:extLst>
                          <a:ext uri="{FF2B5EF4-FFF2-40B4-BE49-F238E27FC236}">
                            <a16:creationId xmlns:a16="http://schemas.microsoft.com/office/drawing/2014/main" id="{F0F12380-A185-214A-8ECC-E6AC107635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4552" y="3433519"/>
                        <a:ext cx="291822" cy="291822"/>
                      </a:xfrm>
                      <a:prstGeom prst="rect">
                        <a:avLst/>
                      </a:prstGeom>
                    </p:spPr>
                  </p:pic>
                  <p:sp>
                    <p:nvSpPr>
                      <p:cNvPr id="101" name="TextBox 100">
                        <a:extLst>
                          <a:ext uri="{FF2B5EF4-FFF2-40B4-BE49-F238E27FC236}">
                            <a16:creationId xmlns:a16="http://schemas.microsoft.com/office/drawing/2014/main" id="{ED573C42-9D62-F34F-96E7-E0BD770DF494}"/>
                          </a:ext>
                        </a:extLst>
                      </p:cNvPr>
                      <p:cNvSpPr txBox="1"/>
                      <p:nvPr/>
                    </p:nvSpPr>
                    <p:spPr>
                      <a:xfrm>
                        <a:off x="2653540" y="2380373"/>
                        <a:ext cx="178197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Azure DevOps</a:t>
                        </a:r>
                      </a:p>
                    </p:txBody>
                  </p:sp>
                </p:grpSp>
                <p:sp>
                  <p:nvSpPr>
                    <p:cNvPr id="99" name="TextBox 98">
                      <a:extLst>
                        <a:ext uri="{FF2B5EF4-FFF2-40B4-BE49-F238E27FC236}">
                          <a16:creationId xmlns:a16="http://schemas.microsoft.com/office/drawing/2014/main" id="{5840BDCD-1A56-2342-8699-CC4DCC47956B}"/>
                        </a:ext>
                      </a:extLst>
                    </p:cNvPr>
                    <p:cNvSpPr txBox="1"/>
                    <p:nvPr/>
                  </p:nvSpPr>
                  <p:spPr>
                    <a:xfrm>
                      <a:off x="1549168" y="5146997"/>
                      <a:ext cx="159110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test</a:t>
                      </a:r>
                    </a:p>
                  </p:txBody>
                </p:sp>
              </p:grpSp>
              <p:sp>
                <p:nvSpPr>
                  <p:cNvPr id="97" name="TextBox 96">
                    <a:extLst>
                      <a:ext uri="{FF2B5EF4-FFF2-40B4-BE49-F238E27FC236}">
                        <a16:creationId xmlns:a16="http://schemas.microsoft.com/office/drawing/2014/main" id="{CCFC0B25-26A2-564A-A747-CFBC0B18D305}"/>
                      </a:ext>
                    </a:extLst>
                  </p:cNvPr>
                  <p:cNvSpPr txBox="1"/>
                  <p:nvPr/>
                </p:nvSpPr>
                <p:spPr>
                  <a:xfrm>
                    <a:off x="1541929" y="4909489"/>
                    <a:ext cx="159110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353535"/>
                        </a:solidFill>
                        <a:effectLst/>
                        <a:uLnTx/>
                        <a:uFillTx/>
                        <a:latin typeface="Segoe UI Semilight"/>
                        <a:ea typeface="+mn-ea"/>
                        <a:cs typeface="+mn-cs"/>
                      </a:rPr>
                      <a:t>development</a:t>
                    </a:r>
                  </a:p>
                </p:txBody>
              </p:sp>
            </p:grpSp>
            <p:cxnSp>
              <p:nvCxnSpPr>
                <p:cNvPr id="93" name="Straight Connector 92">
                  <a:extLst>
                    <a:ext uri="{FF2B5EF4-FFF2-40B4-BE49-F238E27FC236}">
                      <a16:creationId xmlns:a16="http://schemas.microsoft.com/office/drawing/2014/main" id="{4B8E0874-AFD0-BB43-B89B-FFC0DCFAC396}"/>
                    </a:ext>
                  </a:extLst>
                </p:cNvPr>
                <p:cNvCxnSpPr>
                  <a:cxnSpLocks/>
                </p:cNvCxnSpPr>
                <p:nvPr/>
              </p:nvCxnSpPr>
              <p:spPr>
                <a:xfrm>
                  <a:off x="1512075" y="5180784"/>
                  <a:ext cx="161216" cy="214"/>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9C99397-7702-A84D-8EE1-5939AE6D5C32}"/>
                    </a:ext>
                  </a:extLst>
                </p:cNvPr>
                <p:cNvCxnSpPr>
                  <a:cxnSpLocks/>
                </p:cNvCxnSpPr>
                <p:nvPr/>
              </p:nvCxnSpPr>
              <p:spPr>
                <a:xfrm>
                  <a:off x="1512075" y="5414082"/>
                  <a:ext cx="161216" cy="214"/>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E1D5DC8-65C9-2B4F-B35A-173FBE0858DF}"/>
                    </a:ext>
                  </a:extLst>
                </p:cNvPr>
                <p:cNvCxnSpPr>
                  <a:cxnSpLocks/>
                </p:cNvCxnSpPr>
                <p:nvPr/>
              </p:nvCxnSpPr>
              <p:spPr>
                <a:xfrm>
                  <a:off x="1520657" y="5650825"/>
                  <a:ext cx="161216" cy="214"/>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F500820F-67CE-8D42-9F08-5248B0E4886B}"/>
                  </a:ext>
                </a:extLst>
              </p:cNvPr>
              <p:cNvCxnSpPr>
                <a:cxnSpLocks/>
              </p:cNvCxnSpPr>
              <p:nvPr/>
            </p:nvCxnSpPr>
            <p:spPr>
              <a:xfrm>
                <a:off x="3067065" y="4724974"/>
                <a:ext cx="948891"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4FFA5CE-2235-A24D-8B71-1E3C92970FFF}"/>
                  </a:ext>
                </a:extLst>
              </p:cNvPr>
              <p:cNvCxnSpPr>
                <a:cxnSpLocks/>
              </p:cNvCxnSpPr>
              <p:nvPr/>
            </p:nvCxnSpPr>
            <p:spPr>
              <a:xfrm>
                <a:off x="6222984" y="4615873"/>
                <a:ext cx="948891"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6E7760B-009E-A046-B5CC-BBE655668482}"/>
                  </a:ext>
                </a:extLst>
              </p:cNvPr>
              <p:cNvCxnSpPr>
                <a:cxnSpLocks/>
              </p:cNvCxnSpPr>
              <p:nvPr/>
            </p:nvCxnSpPr>
            <p:spPr>
              <a:xfrm flipV="1">
                <a:off x="8809567" y="3966402"/>
                <a:ext cx="1007533" cy="296825"/>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F6718DF-50F4-834F-98AD-15316D130091}"/>
                  </a:ext>
                </a:extLst>
              </p:cNvPr>
              <p:cNvCxnSpPr>
                <a:cxnSpLocks/>
              </p:cNvCxnSpPr>
              <p:nvPr/>
            </p:nvCxnSpPr>
            <p:spPr>
              <a:xfrm>
                <a:off x="8809566" y="4590337"/>
                <a:ext cx="1007534" cy="42616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37AFE7E-D1FA-524A-8BED-C541711CB7BA}"/>
                  </a:ext>
                </a:extLst>
              </p:cNvPr>
              <p:cNvCxnSpPr>
                <a:cxnSpLocks/>
              </p:cNvCxnSpPr>
              <p:nvPr/>
            </p:nvCxnSpPr>
            <p:spPr>
              <a:xfrm>
                <a:off x="3061625" y="4958272"/>
                <a:ext cx="948891"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282495A-3328-8B40-BBA7-4A6C66D8C608}"/>
                  </a:ext>
                </a:extLst>
              </p:cNvPr>
              <p:cNvCxnSpPr>
                <a:cxnSpLocks/>
              </p:cNvCxnSpPr>
              <p:nvPr/>
            </p:nvCxnSpPr>
            <p:spPr>
              <a:xfrm>
                <a:off x="3067453" y="5195015"/>
                <a:ext cx="948891"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74" name="Picture 73">
              <a:extLst>
                <a:ext uri="{FF2B5EF4-FFF2-40B4-BE49-F238E27FC236}">
                  <a16:creationId xmlns:a16="http://schemas.microsoft.com/office/drawing/2014/main" id="{73314A86-D8AA-4C4C-8E88-3E9346D71BFA}"/>
                </a:ext>
              </a:extLst>
            </p:cNvPr>
            <p:cNvPicPr>
              <a:picLocks noChangeAspect="1"/>
            </p:cNvPicPr>
            <p:nvPr/>
          </p:nvPicPr>
          <p:blipFill>
            <a:blip r:embed="rId8"/>
            <a:stretch>
              <a:fillRect/>
            </a:stretch>
          </p:blipFill>
          <p:spPr>
            <a:xfrm>
              <a:off x="1247806" y="3702759"/>
              <a:ext cx="615218" cy="615218"/>
            </a:xfrm>
            <a:prstGeom prst="rect">
              <a:avLst/>
            </a:prstGeom>
          </p:spPr>
        </p:pic>
      </p:grpSp>
      <p:pic>
        <p:nvPicPr>
          <p:cNvPr id="38" name="Picture 37">
            <a:extLst>
              <a:ext uri="{FF2B5EF4-FFF2-40B4-BE49-F238E27FC236}">
                <a16:creationId xmlns:a16="http://schemas.microsoft.com/office/drawing/2014/main" id="{AE928175-1F09-4469-B427-19FB92D447C7}"/>
              </a:ext>
            </a:extLst>
          </p:cNvPr>
          <p:cNvPicPr>
            <a:picLocks noChangeAspect="1"/>
          </p:cNvPicPr>
          <p:nvPr/>
        </p:nvPicPr>
        <p:blipFill>
          <a:blip r:embed="rId9"/>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735592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pic>
        <p:nvPicPr>
          <p:cNvPr id="5" name="Picture 4">
            <a:extLst>
              <a:ext uri="{FF2B5EF4-FFF2-40B4-BE49-F238E27FC236}">
                <a16:creationId xmlns:a16="http://schemas.microsoft.com/office/drawing/2014/main" id="{F883D15D-1D1F-4612-BD6F-DBBFCA7AEB49}"/>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pic>
        <p:nvPicPr>
          <p:cNvPr id="5" name="Picture 4">
            <a:extLst>
              <a:ext uri="{FF2B5EF4-FFF2-40B4-BE49-F238E27FC236}">
                <a16:creationId xmlns:a16="http://schemas.microsoft.com/office/drawing/2014/main" id="{D24C7426-6570-4F6B-9D84-79DFC0E0D43F}"/>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CF495D-4076-D847-BE52-831CAF03DC08}"/>
              </a:ext>
            </a:extLst>
          </p:cNvPr>
          <p:cNvSpPr/>
          <p:nvPr/>
        </p:nvSpPr>
        <p:spPr bwMode="auto">
          <a:xfrm>
            <a:off x="412120" y="1500189"/>
            <a:ext cx="11346498" cy="36718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p:txBody>
          <a:bodyPr/>
          <a:lstStyle/>
          <a:p>
            <a:r>
              <a:rPr lang="en-US" dirty="0"/>
              <a:t>Common scenarios</a:t>
            </a:r>
          </a:p>
        </p:txBody>
      </p:sp>
      <p:grpSp>
        <p:nvGrpSpPr>
          <p:cNvPr id="27" name="Group 26" descr="Common scenarios include the use of: Azure DevOps, Azure Repos, Azure DevOps with GitHub, Application Insights, Azure Web Apps, Azure SQL Database.">
            <a:extLst>
              <a:ext uri="{FF2B5EF4-FFF2-40B4-BE49-F238E27FC236}">
                <a16:creationId xmlns:a16="http://schemas.microsoft.com/office/drawing/2014/main" id="{2A1C7CCD-5964-1047-B006-860517D05ADB}"/>
              </a:ext>
            </a:extLst>
          </p:cNvPr>
          <p:cNvGrpSpPr/>
          <p:nvPr/>
        </p:nvGrpSpPr>
        <p:grpSpPr>
          <a:xfrm>
            <a:off x="569142" y="1790420"/>
            <a:ext cx="11996998" cy="3110851"/>
            <a:chOff x="426262" y="1747556"/>
            <a:chExt cx="11996998" cy="3110851"/>
          </a:xfrm>
        </p:grpSpPr>
        <p:pic>
          <p:nvPicPr>
            <p:cNvPr id="28" name="Picture 27">
              <a:extLst>
                <a:ext uri="{FF2B5EF4-FFF2-40B4-BE49-F238E27FC236}">
                  <a16:creationId xmlns:a16="http://schemas.microsoft.com/office/drawing/2014/main" id="{F22007F4-D9D2-9048-AB1B-8B670DFFEC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62" y="3067997"/>
              <a:ext cx="481585" cy="481585"/>
            </a:xfrm>
            <a:prstGeom prst="rect">
              <a:avLst/>
            </a:prstGeom>
          </p:spPr>
        </p:pic>
        <p:sp>
          <p:nvSpPr>
            <p:cNvPr id="29" name="TextBox 28">
              <a:extLst>
                <a:ext uri="{FF2B5EF4-FFF2-40B4-BE49-F238E27FC236}">
                  <a16:creationId xmlns:a16="http://schemas.microsoft.com/office/drawing/2014/main" id="{66DBE1EC-DCEE-0640-B494-B36A2F4494E4}"/>
                </a:ext>
              </a:extLst>
            </p:cNvPr>
            <p:cNvSpPr txBox="1"/>
            <p:nvPr/>
          </p:nvSpPr>
          <p:spPr>
            <a:xfrm>
              <a:off x="1069991" y="1820401"/>
              <a:ext cx="4363720" cy="400110"/>
            </a:xfrm>
            <a:prstGeom prst="rect">
              <a:avLst/>
            </a:prstGeom>
            <a:noFill/>
          </p:spPr>
          <p:txBody>
            <a:bodyPr wrap="square" rtlCol="0">
              <a:spAutoFit/>
            </a:bodyPr>
            <a:lstStyle/>
            <a:p>
              <a:r>
                <a:rPr lang="en-US" sz="2000" dirty="0">
                  <a:solidFill>
                    <a:schemeClr val="bg1"/>
                  </a:solidFill>
                </a:rPr>
                <a:t>Azure DevOps</a:t>
              </a:r>
            </a:p>
          </p:txBody>
        </p:sp>
        <p:sp>
          <p:nvSpPr>
            <p:cNvPr id="30" name="TextBox 29">
              <a:extLst>
                <a:ext uri="{FF2B5EF4-FFF2-40B4-BE49-F238E27FC236}">
                  <a16:creationId xmlns:a16="http://schemas.microsoft.com/office/drawing/2014/main" id="{53B39047-C175-8042-A116-0BD20635F885}"/>
                </a:ext>
              </a:extLst>
            </p:cNvPr>
            <p:cNvSpPr txBox="1"/>
            <p:nvPr/>
          </p:nvSpPr>
          <p:spPr>
            <a:xfrm>
              <a:off x="1090311" y="2479299"/>
              <a:ext cx="5725280" cy="400110"/>
            </a:xfrm>
            <a:prstGeom prst="rect">
              <a:avLst/>
            </a:prstGeom>
            <a:noFill/>
          </p:spPr>
          <p:txBody>
            <a:bodyPr wrap="square" rtlCol="0">
              <a:spAutoFit/>
            </a:bodyPr>
            <a:lstStyle/>
            <a:p>
              <a:r>
                <a:rPr lang="en-US" sz="2000" dirty="0">
                  <a:solidFill>
                    <a:schemeClr val="bg1"/>
                  </a:solidFill>
                </a:rPr>
                <a:t>Azure Repos</a:t>
              </a:r>
            </a:p>
          </p:txBody>
        </p:sp>
        <p:sp>
          <p:nvSpPr>
            <p:cNvPr id="31" name="TextBox 30">
              <a:extLst>
                <a:ext uri="{FF2B5EF4-FFF2-40B4-BE49-F238E27FC236}">
                  <a16:creationId xmlns:a16="http://schemas.microsoft.com/office/drawing/2014/main" id="{4D3B16BC-57EC-9143-9359-CE2F07FEF9CF}"/>
                </a:ext>
              </a:extLst>
            </p:cNvPr>
            <p:cNvSpPr txBox="1"/>
            <p:nvPr/>
          </p:nvSpPr>
          <p:spPr>
            <a:xfrm>
              <a:off x="1090311" y="3150181"/>
              <a:ext cx="5725280" cy="400110"/>
            </a:xfrm>
            <a:prstGeom prst="rect">
              <a:avLst/>
            </a:prstGeom>
            <a:noFill/>
          </p:spPr>
          <p:txBody>
            <a:bodyPr wrap="square" rtlCol="0">
              <a:spAutoFit/>
            </a:bodyPr>
            <a:lstStyle/>
            <a:p>
              <a:r>
                <a:rPr lang="en-US" sz="2000" dirty="0">
                  <a:solidFill>
                    <a:schemeClr val="bg1"/>
                  </a:solidFill>
                </a:rPr>
                <a:t>Azure DevOps with GitHub</a:t>
              </a:r>
            </a:p>
          </p:txBody>
        </p:sp>
        <p:pic>
          <p:nvPicPr>
            <p:cNvPr id="32" name="Picture 31">
              <a:extLst>
                <a:ext uri="{FF2B5EF4-FFF2-40B4-BE49-F238E27FC236}">
                  <a16:creationId xmlns:a16="http://schemas.microsoft.com/office/drawing/2014/main" id="{4E123101-F078-FB40-88B7-9E3C07EDD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0335" y="1815367"/>
              <a:ext cx="481585" cy="481585"/>
            </a:xfrm>
            <a:prstGeom prst="rect">
              <a:avLst/>
            </a:prstGeom>
          </p:spPr>
        </p:pic>
        <p:sp>
          <p:nvSpPr>
            <p:cNvPr id="33" name="TextBox 32">
              <a:extLst>
                <a:ext uri="{FF2B5EF4-FFF2-40B4-BE49-F238E27FC236}">
                  <a16:creationId xmlns:a16="http://schemas.microsoft.com/office/drawing/2014/main" id="{48BFE2AA-3147-CC4A-BD4B-B8ABFB60576D}"/>
                </a:ext>
              </a:extLst>
            </p:cNvPr>
            <p:cNvSpPr txBox="1"/>
            <p:nvPr/>
          </p:nvSpPr>
          <p:spPr>
            <a:xfrm>
              <a:off x="6680200" y="1814155"/>
              <a:ext cx="5725280" cy="400110"/>
            </a:xfrm>
            <a:prstGeom prst="rect">
              <a:avLst/>
            </a:prstGeom>
            <a:noFill/>
          </p:spPr>
          <p:txBody>
            <a:bodyPr wrap="square" rtlCol="0">
              <a:spAutoFit/>
            </a:bodyPr>
            <a:lstStyle/>
            <a:p>
              <a:r>
                <a:rPr lang="en-US" sz="2000" dirty="0">
                  <a:solidFill>
                    <a:schemeClr val="bg1"/>
                  </a:solidFill>
                </a:rPr>
                <a:t>Application Insights</a:t>
              </a:r>
            </a:p>
          </p:txBody>
        </p:sp>
        <p:pic>
          <p:nvPicPr>
            <p:cNvPr id="34" name="Picture 33">
              <a:extLst>
                <a:ext uri="{FF2B5EF4-FFF2-40B4-BE49-F238E27FC236}">
                  <a16:creationId xmlns:a16="http://schemas.microsoft.com/office/drawing/2014/main" id="{E58F324B-A0B5-7B49-BEA7-8F09A936CD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3931" y="2496905"/>
              <a:ext cx="414427" cy="414427"/>
            </a:xfrm>
            <a:prstGeom prst="rect">
              <a:avLst/>
            </a:prstGeom>
          </p:spPr>
        </p:pic>
        <p:pic>
          <p:nvPicPr>
            <p:cNvPr id="35" name="Picture 34">
              <a:extLst>
                <a:ext uri="{FF2B5EF4-FFF2-40B4-BE49-F238E27FC236}">
                  <a16:creationId xmlns:a16="http://schemas.microsoft.com/office/drawing/2014/main" id="{F68D8413-EC01-454C-ADE8-DA6DF6B4BA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871" y="3183727"/>
              <a:ext cx="476505" cy="476505"/>
            </a:xfrm>
            <a:prstGeom prst="rect">
              <a:avLst/>
            </a:prstGeom>
          </p:spPr>
        </p:pic>
        <p:sp>
          <p:nvSpPr>
            <p:cNvPr id="36" name="TextBox 35">
              <a:extLst>
                <a:ext uri="{FF2B5EF4-FFF2-40B4-BE49-F238E27FC236}">
                  <a16:creationId xmlns:a16="http://schemas.microsoft.com/office/drawing/2014/main" id="{C5557128-9697-EE40-AF22-6BB15BDB30B5}"/>
                </a:ext>
              </a:extLst>
            </p:cNvPr>
            <p:cNvSpPr txBox="1"/>
            <p:nvPr/>
          </p:nvSpPr>
          <p:spPr>
            <a:xfrm>
              <a:off x="6697980" y="2485037"/>
              <a:ext cx="5725280" cy="400110"/>
            </a:xfrm>
            <a:prstGeom prst="rect">
              <a:avLst/>
            </a:prstGeom>
            <a:noFill/>
          </p:spPr>
          <p:txBody>
            <a:bodyPr wrap="square" rtlCol="0">
              <a:spAutoFit/>
            </a:bodyPr>
            <a:lstStyle/>
            <a:p>
              <a:r>
                <a:rPr lang="en-US" sz="2000" dirty="0">
                  <a:solidFill>
                    <a:schemeClr val="bg1"/>
                  </a:solidFill>
                </a:rPr>
                <a:t>Azure Web Apps</a:t>
              </a:r>
            </a:p>
          </p:txBody>
        </p:sp>
        <p:sp>
          <p:nvSpPr>
            <p:cNvPr id="37" name="TextBox 36">
              <a:extLst>
                <a:ext uri="{FF2B5EF4-FFF2-40B4-BE49-F238E27FC236}">
                  <a16:creationId xmlns:a16="http://schemas.microsoft.com/office/drawing/2014/main" id="{0099853C-C5D7-4841-9EA1-9E44C4D308C9}"/>
                </a:ext>
              </a:extLst>
            </p:cNvPr>
            <p:cNvSpPr txBox="1"/>
            <p:nvPr/>
          </p:nvSpPr>
          <p:spPr>
            <a:xfrm>
              <a:off x="6659880" y="3171859"/>
              <a:ext cx="5725280" cy="400110"/>
            </a:xfrm>
            <a:prstGeom prst="rect">
              <a:avLst/>
            </a:prstGeom>
            <a:noFill/>
          </p:spPr>
          <p:txBody>
            <a:bodyPr wrap="square" rtlCol="0">
              <a:spAutoFit/>
            </a:bodyPr>
            <a:lstStyle/>
            <a:p>
              <a:r>
                <a:rPr lang="en-US" sz="2000" dirty="0">
                  <a:solidFill>
                    <a:schemeClr val="bg1"/>
                  </a:solidFill>
                </a:rPr>
                <a:t>Azure SQL Database</a:t>
              </a:r>
            </a:p>
          </p:txBody>
        </p:sp>
        <p:cxnSp>
          <p:nvCxnSpPr>
            <p:cNvPr id="38" name="Straight Arrow Connector 37">
              <a:extLst>
                <a:ext uri="{FF2B5EF4-FFF2-40B4-BE49-F238E27FC236}">
                  <a16:creationId xmlns:a16="http://schemas.microsoft.com/office/drawing/2014/main" id="{57CF36C1-EE55-C247-862A-0BFA1B0053FA}"/>
                </a:ext>
              </a:extLst>
            </p:cNvPr>
            <p:cNvCxnSpPr>
              <a:cxnSpLocks/>
              <a:stCxn id="42" idx="3"/>
              <a:endCxn id="43" idx="1"/>
            </p:cNvCxnSpPr>
            <p:nvPr/>
          </p:nvCxnSpPr>
          <p:spPr>
            <a:xfrm>
              <a:off x="2825314" y="4464769"/>
              <a:ext cx="465694"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843752D-26EA-B14F-9AEB-1EB1803F77C1}"/>
                </a:ext>
              </a:extLst>
            </p:cNvPr>
            <p:cNvCxnSpPr>
              <a:cxnSpLocks/>
              <a:stCxn id="43" idx="3"/>
              <a:endCxn id="44" idx="1"/>
            </p:cNvCxnSpPr>
            <p:nvPr/>
          </p:nvCxnSpPr>
          <p:spPr>
            <a:xfrm>
              <a:off x="4971969" y="4464769"/>
              <a:ext cx="465694"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42A12A54-8ECD-D240-BA4B-7F7457D6220A}"/>
                </a:ext>
              </a:extLst>
            </p:cNvPr>
            <p:cNvCxnSpPr>
              <a:cxnSpLocks/>
              <a:stCxn id="44" idx="3"/>
              <a:endCxn id="45" idx="1"/>
            </p:cNvCxnSpPr>
            <p:nvPr/>
          </p:nvCxnSpPr>
          <p:spPr>
            <a:xfrm>
              <a:off x="7118624" y="4464769"/>
              <a:ext cx="465694"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91E484E9-96C1-8A44-8F11-1BBC54693432}"/>
                </a:ext>
              </a:extLst>
            </p:cNvPr>
            <p:cNvCxnSpPr>
              <a:cxnSpLocks/>
              <a:stCxn id="45" idx="3"/>
              <a:endCxn id="46" idx="1"/>
            </p:cNvCxnSpPr>
            <p:nvPr/>
          </p:nvCxnSpPr>
          <p:spPr>
            <a:xfrm>
              <a:off x="9265279" y="4464769"/>
              <a:ext cx="465694"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F287FCDA-44F4-F84C-A95F-92465609DD8A}"/>
                </a:ext>
              </a:extLst>
            </p:cNvPr>
            <p:cNvSpPr/>
            <p:nvPr/>
          </p:nvSpPr>
          <p:spPr bwMode="auto">
            <a:xfrm>
              <a:off x="441086" y="4071130"/>
              <a:ext cx="2384228" cy="78727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021"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SOURCE CONTROL</a:t>
              </a:r>
            </a:p>
          </p:txBody>
        </p:sp>
        <p:sp>
          <p:nvSpPr>
            <p:cNvPr id="43" name="Rectangle 42">
              <a:extLst>
                <a:ext uri="{FF2B5EF4-FFF2-40B4-BE49-F238E27FC236}">
                  <a16:creationId xmlns:a16="http://schemas.microsoft.com/office/drawing/2014/main" id="{DD6B0566-FC8A-7144-8705-55EA7F0179EC}"/>
                </a:ext>
              </a:extLst>
            </p:cNvPr>
            <p:cNvSpPr/>
            <p:nvPr/>
          </p:nvSpPr>
          <p:spPr bwMode="auto">
            <a:xfrm>
              <a:off x="3291008" y="4071130"/>
              <a:ext cx="1680961" cy="78727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021"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CI</a:t>
              </a:r>
            </a:p>
          </p:txBody>
        </p:sp>
        <p:sp>
          <p:nvSpPr>
            <p:cNvPr id="44" name="Rectangle 43">
              <a:extLst>
                <a:ext uri="{FF2B5EF4-FFF2-40B4-BE49-F238E27FC236}">
                  <a16:creationId xmlns:a16="http://schemas.microsoft.com/office/drawing/2014/main" id="{CCB77853-079F-0647-8CFD-720043CD1C25}"/>
                </a:ext>
              </a:extLst>
            </p:cNvPr>
            <p:cNvSpPr/>
            <p:nvPr/>
          </p:nvSpPr>
          <p:spPr bwMode="auto">
            <a:xfrm>
              <a:off x="5437663" y="4071130"/>
              <a:ext cx="1680961" cy="78727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021"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PACKAGE</a:t>
              </a:r>
            </a:p>
          </p:txBody>
        </p:sp>
        <p:sp>
          <p:nvSpPr>
            <p:cNvPr id="45" name="Rectangle 44">
              <a:extLst>
                <a:ext uri="{FF2B5EF4-FFF2-40B4-BE49-F238E27FC236}">
                  <a16:creationId xmlns:a16="http://schemas.microsoft.com/office/drawing/2014/main" id="{FCE3FA5F-57C9-0E4F-99FF-BC58E443BC15}"/>
                </a:ext>
              </a:extLst>
            </p:cNvPr>
            <p:cNvSpPr/>
            <p:nvPr/>
          </p:nvSpPr>
          <p:spPr bwMode="auto">
            <a:xfrm>
              <a:off x="7584318" y="4071130"/>
              <a:ext cx="1680961" cy="78727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021"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PIPELINE</a:t>
              </a:r>
            </a:p>
          </p:txBody>
        </p:sp>
        <p:sp>
          <p:nvSpPr>
            <p:cNvPr id="46" name="Rectangle 45">
              <a:extLst>
                <a:ext uri="{FF2B5EF4-FFF2-40B4-BE49-F238E27FC236}">
                  <a16:creationId xmlns:a16="http://schemas.microsoft.com/office/drawing/2014/main" id="{57487DC0-8DD9-E046-A190-055F40EEE8D9}"/>
                </a:ext>
              </a:extLst>
            </p:cNvPr>
            <p:cNvSpPr/>
            <p:nvPr/>
          </p:nvSpPr>
          <p:spPr bwMode="auto">
            <a:xfrm>
              <a:off x="9730973" y="4071130"/>
              <a:ext cx="1680961" cy="78727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021"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DEPLOYMENT</a:t>
              </a:r>
            </a:p>
          </p:txBody>
        </p:sp>
        <p:pic>
          <p:nvPicPr>
            <p:cNvPr id="47" name="Picture 46">
              <a:extLst>
                <a:ext uri="{FF2B5EF4-FFF2-40B4-BE49-F238E27FC236}">
                  <a16:creationId xmlns:a16="http://schemas.microsoft.com/office/drawing/2014/main" id="{4DAF3537-251F-0345-A0CF-D9373178DB5D}"/>
                </a:ext>
              </a:extLst>
            </p:cNvPr>
            <p:cNvPicPr>
              <a:picLocks noChangeAspect="1"/>
            </p:cNvPicPr>
            <p:nvPr/>
          </p:nvPicPr>
          <p:blipFill>
            <a:blip r:embed="rId6"/>
            <a:stretch>
              <a:fillRect/>
            </a:stretch>
          </p:blipFill>
          <p:spPr>
            <a:xfrm>
              <a:off x="427878" y="2403332"/>
              <a:ext cx="508000" cy="508000"/>
            </a:xfrm>
            <a:prstGeom prst="rect">
              <a:avLst/>
            </a:prstGeom>
          </p:spPr>
        </p:pic>
        <p:pic>
          <p:nvPicPr>
            <p:cNvPr id="48" name="Picture 47">
              <a:extLst>
                <a:ext uri="{FF2B5EF4-FFF2-40B4-BE49-F238E27FC236}">
                  <a16:creationId xmlns:a16="http://schemas.microsoft.com/office/drawing/2014/main" id="{48EA22AD-2A54-B848-812F-328F65C6F175}"/>
                </a:ext>
              </a:extLst>
            </p:cNvPr>
            <p:cNvPicPr>
              <a:picLocks noChangeAspect="1"/>
            </p:cNvPicPr>
            <p:nvPr/>
          </p:nvPicPr>
          <p:blipFill>
            <a:blip r:embed="rId7"/>
            <a:stretch>
              <a:fillRect/>
            </a:stretch>
          </p:blipFill>
          <p:spPr>
            <a:xfrm>
              <a:off x="426262" y="1747556"/>
              <a:ext cx="508000" cy="508000"/>
            </a:xfrm>
            <a:prstGeom prst="rect">
              <a:avLst/>
            </a:prstGeom>
          </p:spPr>
        </p:pic>
      </p:grpSp>
      <p:pic>
        <p:nvPicPr>
          <p:cNvPr id="26" name="Picture 25">
            <a:extLst>
              <a:ext uri="{FF2B5EF4-FFF2-40B4-BE49-F238E27FC236}">
                <a16:creationId xmlns:a16="http://schemas.microsoft.com/office/drawing/2014/main" id="{10A875A6-83E0-4013-9105-EFE46A924AD6}"/>
              </a:ext>
            </a:extLst>
          </p:cNvPr>
          <p:cNvPicPr>
            <a:picLocks noChangeAspect="1"/>
          </p:cNvPicPr>
          <p:nvPr/>
        </p:nvPicPr>
        <p:blipFill>
          <a:blip r:embed="rId8"/>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pic>
        <p:nvPicPr>
          <p:cNvPr id="4" name="Picture 3">
            <a:extLst>
              <a:ext uri="{FF2B5EF4-FFF2-40B4-BE49-F238E27FC236}">
                <a16:creationId xmlns:a16="http://schemas.microsoft.com/office/drawing/2014/main" id="{6717FBAC-CC47-4CD3-AF36-CDB5A620D259}"/>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18DFAC35-0541-4AD1-A87A-4F26BD059043}"/>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39DDD1CC-0B94-42CD-87C8-A060F5EEE8AF}"/>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pic>
        <p:nvPicPr>
          <p:cNvPr id="4" name="Picture 3">
            <a:extLst>
              <a:ext uri="{FF2B5EF4-FFF2-40B4-BE49-F238E27FC236}">
                <a16:creationId xmlns:a16="http://schemas.microsoft.com/office/drawing/2014/main" id="{B3F46119-B256-4D9C-82DD-A0911486C472}"/>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4046236"/>
          </a:xfrm>
        </p:spPr>
        <p:txBody>
          <a:bodyPr/>
          <a:lstStyle/>
          <a:p>
            <a:endParaRPr lang="en-US" dirty="0"/>
          </a:p>
          <a:p>
            <a:r>
              <a:rPr lang="en-US" dirty="0"/>
              <a:t>Alex Montgomery, VP of Sales</a:t>
            </a:r>
          </a:p>
          <a:p>
            <a:endParaRPr lang="en-US" dirty="0"/>
          </a:p>
          <a:p>
            <a:r>
              <a:rPr lang="en-US" dirty="0"/>
              <a:t>Todd Culp, Enterprise Architect</a:t>
            </a:r>
          </a:p>
          <a:p>
            <a:endParaRPr lang="en-US" dirty="0"/>
          </a:p>
          <a:p>
            <a:r>
              <a:rPr lang="en-US" dirty="0"/>
              <a:t>Development team</a:t>
            </a:r>
          </a:p>
        </p:txBody>
      </p:sp>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pic>
        <p:nvPicPr>
          <p:cNvPr id="6" name="Picture 5">
            <a:extLst>
              <a:ext uri="{FF2B5EF4-FFF2-40B4-BE49-F238E27FC236}">
                <a16:creationId xmlns:a16="http://schemas.microsoft.com/office/drawing/2014/main" id="{A54154A4-F3A9-4209-BBFD-A6206459E180}"/>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grpSp>
        <p:nvGrpSpPr>
          <p:cNvPr id="4" name="Group 3">
            <a:extLst>
              <a:ext uri="{FF2B5EF4-FFF2-40B4-BE49-F238E27FC236}">
                <a16:creationId xmlns:a16="http://schemas.microsoft.com/office/drawing/2014/main" id="{238DAF7E-70EF-CB40-B552-5F405360D44D}"/>
              </a:ext>
            </a:extLst>
          </p:cNvPr>
          <p:cNvGrpSpPr/>
          <p:nvPr/>
        </p:nvGrpSpPr>
        <p:grpSpPr>
          <a:xfrm>
            <a:off x="440566" y="1958796"/>
            <a:ext cx="11128289" cy="3164850"/>
            <a:chOff x="340550" y="1958796"/>
            <a:chExt cx="11128289" cy="3164850"/>
          </a:xfrm>
        </p:grpSpPr>
        <p:grpSp>
          <p:nvGrpSpPr>
            <p:cNvPr id="6" name="Alt text group" descr="This diagram moves from left to right with arrows between icons that point in a straight line until the lines fork off to three icons in the Azure group at the far right.&#10;&#10;The Edit code (Visual Studio) icon points to an icon labeled Commit and push local branch to VSTS. This points to four icons that are collectively labeled Visual Studio Team Services. From left to right, they are Create a Pull Request for peer review, Merge to master, Continuous Integration (Build (+tests)), and Continuous Deployment (Release Management). &#10;&#10;The Continuous Deployment icon points at three groups of icons that are collectively labeled Azure and Application Insights. The three groups are development, test, and production, and each group includes App Service icons and Azure SQL icons." title="Preferred solution diagram">
              <a:extLst>
                <a:ext uri="{FF2B5EF4-FFF2-40B4-BE49-F238E27FC236}">
                  <a16:creationId xmlns:a16="http://schemas.microsoft.com/office/drawing/2014/main" id="{C6ADA85E-0B81-A94B-805E-5F868DC3A72C}"/>
                </a:ext>
              </a:extLst>
            </p:cNvPr>
            <p:cNvGrpSpPr/>
            <p:nvPr/>
          </p:nvGrpSpPr>
          <p:grpSpPr>
            <a:xfrm>
              <a:off x="340550" y="1958796"/>
              <a:ext cx="11128289" cy="3164850"/>
              <a:chOff x="340550" y="1958796"/>
              <a:chExt cx="11128289" cy="3164850"/>
            </a:xfrm>
          </p:grpSpPr>
          <p:sp>
            <p:nvSpPr>
              <p:cNvPr id="8" name="Rectangle 7" descr="Preferred solution includes editing the code and pushing it to a branch in Azure DevOps. Then, we could create a pull request and merge the code into master to kickoff the build and release pipelines.">
                <a:extLst>
                  <a:ext uri="{FF2B5EF4-FFF2-40B4-BE49-F238E27FC236}">
                    <a16:creationId xmlns:a16="http://schemas.microsoft.com/office/drawing/2014/main" id="{D7E7982A-8965-C64D-9A2E-E86AC50EA2F0}"/>
                  </a:ext>
                </a:extLst>
              </p:cNvPr>
              <p:cNvSpPr/>
              <p:nvPr/>
            </p:nvSpPr>
            <p:spPr bwMode="auto">
              <a:xfrm>
                <a:off x="458786" y="1958796"/>
                <a:ext cx="11010053" cy="31648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DD73611-0DA9-0C41-886B-3710726C1E94}"/>
                  </a:ext>
                </a:extLst>
              </p:cNvPr>
              <p:cNvSpPr/>
              <p:nvPr/>
            </p:nvSpPr>
            <p:spPr bwMode="auto">
              <a:xfrm>
                <a:off x="2485002" y="2260710"/>
                <a:ext cx="5425958" cy="248018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18746EAA-D046-7341-8BED-1BC369591172}"/>
                  </a:ext>
                </a:extLst>
              </p:cNvPr>
              <p:cNvSpPr txBox="1"/>
              <p:nvPr/>
            </p:nvSpPr>
            <p:spPr>
              <a:xfrm>
                <a:off x="2957951" y="2331311"/>
                <a:ext cx="336716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1"/>
                    </a:solidFill>
                  </a:rPr>
                  <a:t>Azure DevOps</a:t>
                </a:r>
              </a:p>
            </p:txBody>
          </p:sp>
          <p:sp>
            <p:nvSpPr>
              <p:cNvPr id="11" name="TextBox 10">
                <a:extLst>
                  <a:ext uri="{FF2B5EF4-FFF2-40B4-BE49-F238E27FC236}">
                    <a16:creationId xmlns:a16="http://schemas.microsoft.com/office/drawing/2014/main" id="{DB308826-5BE2-3242-8A8C-257A3BC048E3}"/>
                  </a:ext>
                </a:extLst>
              </p:cNvPr>
              <p:cNvSpPr txBox="1"/>
              <p:nvPr/>
            </p:nvSpPr>
            <p:spPr>
              <a:xfrm>
                <a:off x="1176624" y="3547434"/>
                <a:ext cx="1317555" cy="960263"/>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Commit and push local branch to Azure DevOps</a:t>
                </a:r>
              </a:p>
            </p:txBody>
          </p:sp>
          <p:pic>
            <p:nvPicPr>
              <p:cNvPr id="12" name="Picture 11">
                <a:extLst>
                  <a:ext uri="{FF2B5EF4-FFF2-40B4-BE49-F238E27FC236}">
                    <a16:creationId xmlns:a16="http://schemas.microsoft.com/office/drawing/2014/main" id="{72685527-6428-5144-B53B-61596BAA5D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6180" y="3080444"/>
                <a:ext cx="472161" cy="472161"/>
              </a:xfrm>
              <a:prstGeom prst="rect">
                <a:avLst/>
              </a:prstGeom>
            </p:spPr>
          </p:pic>
          <p:pic>
            <p:nvPicPr>
              <p:cNvPr id="13" name="Picture 12">
                <a:extLst>
                  <a:ext uri="{FF2B5EF4-FFF2-40B4-BE49-F238E27FC236}">
                    <a16:creationId xmlns:a16="http://schemas.microsoft.com/office/drawing/2014/main" id="{8C1E1896-9A16-6F48-B7D2-C019C31543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67" y="3127600"/>
                <a:ext cx="417499" cy="417499"/>
              </a:xfrm>
              <a:prstGeom prst="rect">
                <a:avLst/>
              </a:prstGeom>
            </p:spPr>
          </p:pic>
          <p:sp>
            <p:nvSpPr>
              <p:cNvPr id="14" name="TextBox 13">
                <a:extLst>
                  <a:ext uri="{FF2B5EF4-FFF2-40B4-BE49-F238E27FC236}">
                    <a16:creationId xmlns:a16="http://schemas.microsoft.com/office/drawing/2014/main" id="{4F0E7CE0-C093-0A46-8827-57570A4B8317}"/>
                  </a:ext>
                </a:extLst>
              </p:cNvPr>
              <p:cNvSpPr txBox="1"/>
              <p:nvPr/>
            </p:nvSpPr>
            <p:spPr>
              <a:xfrm>
                <a:off x="340550" y="3593674"/>
                <a:ext cx="851333"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Edit code</a:t>
                </a:r>
              </a:p>
            </p:txBody>
          </p:sp>
          <p:sp>
            <p:nvSpPr>
              <p:cNvPr id="15" name="Rectangle 14">
                <a:extLst>
                  <a:ext uri="{FF2B5EF4-FFF2-40B4-BE49-F238E27FC236}">
                    <a16:creationId xmlns:a16="http://schemas.microsoft.com/office/drawing/2014/main" id="{2AB80459-7BAF-6F48-9E77-9E87C7195F22}"/>
                  </a:ext>
                </a:extLst>
              </p:cNvPr>
              <p:cNvSpPr/>
              <p:nvPr/>
            </p:nvSpPr>
            <p:spPr bwMode="auto">
              <a:xfrm>
                <a:off x="5092862" y="3121001"/>
                <a:ext cx="959283" cy="76792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Build (+tests)</a:t>
                </a:r>
              </a:p>
            </p:txBody>
          </p:sp>
          <p:sp>
            <p:nvSpPr>
              <p:cNvPr id="16" name="Rectangle 15">
                <a:extLst>
                  <a:ext uri="{FF2B5EF4-FFF2-40B4-BE49-F238E27FC236}">
                    <a16:creationId xmlns:a16="http://schemas.microsoft.com/office/drawing/2014/main" id="{BF0C8708-3017-D54E-BAB1-B7E47C976315}"/>
                  </a:ext>
                </a:extLst>
              </p:cNvPr>
              <p:cNvSpPr/>
              <p:nvPr/>
            </p:nvSpPr>
            <p:spPr bwMode="auto">
              <a:xfrm>
                <a:off x="6441822" y="3118401"/>
                <a:ext cx="1288876" cy="76792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 Management</a:t>
                </a:r>
              </a:p>
            </p:txBody>
          </p:sp>
          <p:sp>
            <p:nvSpPr>
              <p:cNvPr id="17" name="TextBox 16">
                <a:extLst>
                  <a:ext uri="{FF2B5EF4-FFF2-40B4-BE49-F238E27FC236}">
                    <a16:creationId xmlns:a16="http://schemas.microsoft.com/office/drawing/2014/main" id="{E351D218-BE04-F146-9B89-0A15A4CF6626}"/>
                  </a:ext>
                </a:extLst>
              </p:cNvPr>
              <p:cNvSpPr txBox="1"/>
              <p:nvPr/>
            </p:nvSpPr>
            <p:spPr>
              <a:xfrm>
                <a:off x="5008146" y="3827099"/>
                <a:ext cx="1128713"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Continuous Integration</a:t>
                </a:r>
              </a:p>
            </p:txBody>
          </p:sp>
          <p:sp>
            <p:nvSpPr>
              <p:cNvPr id="18" name="TextBox 17">
                <a:extLst>
                  <a:ext uri="{FF2B5EF4-FFF2-40B4-BE49-F238E27FC236}">
                    <a16:creationId xmlns:a16="http://schemas.microsoft.com/office/drawing/2014/main" id="{AD2B13E0-0B5A-8C43-98EA-1E1663350B3F}"/>
                  </a:ext>
                </a:extLst>
              </p:cNvPr>
              <p:cNvSpPr txBox="1"/>
              <p:nvPr/>
            </p:nvSpPr>
            <p:spPr>
              <a:xfrm>
                <a:off x="6496972" y="3827099"/>
                <a:ext cx="1185717"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Continuous Deployment</a:t>
                </a:r>
              </a:p>
            </p:txBody>
          </p:sp>
          <p:cxnSp>
            <p:nvCxnSpPr>
              <p:cNvPr id="19" name="Straight Arrow Connector 18">
                <a:extLst>
                  <a:ext uri="{FF2B5EF4-FFF2-40B4-BE49-F238E27FC236}">
                    <a16:creationId xmlns:a16="http://schemas.microsoft.com/office/drawing/2014/main" id="{2E614E4B-3125-3C41-8FAA-A20EDF22C35B}"/>
                  </a:ext>
                </a:extLst>
              </p:cNvPr>
              <p:cNvCxnSpPr>
                <a:cxnSpLocks/>
              </p:cNvCxnSpPr>
              <p:nvPr/>
            </p:nvCxnSpPr>
            <p:spPr>
              <a:xfrm>
                <a:off x="6094260" y="3467581"/>
                <a:ext cx="316506"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C3042D-87A2-A249-9588-B784212B0C76}"/>
                  </a:ext>
                </a:extLst>
              </p:cNvPr>
              <p:cNvCxnSpPr>
                <a:cxnSpLocks/>
              </p:cNvCxnSpPr>
              <p:nvPr/>
            </p:nvCxnSpPr>
            <p:spPr>
              <a:xfrm flipV="1">
                <a:off x="7819102" y="3460726"/>
                <a:ext cx="2197741"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DC47D44-6DE1-A343-965A-D5A1956E779E}"/>
                  </a:ext>
                </a:extLst>
              </p:cNvPr>
              <p:cNvGrpSpPr/>
              <p:nvPr/>
            </p:nvGrpSpPr>
            <p:grpSpPr>
              <a:xfrm>
                <a:off x="8993508" y="1999561"/>
                <a:ext cx="1591109" cy="517065"/>
                <a:chOff x="9888112" y="2331311"/>
                <a:chExt cx="1591109" cy="517065"/>
              </a:xfrm>
            </p:grpSpPr>
            <p:sp>
              <p:nvSpPr>
                <p:cNvPr id="57" name="TextBox 56">
                  <a:extLst>
                    <a:ext uri="{FF2B5EF4-FFF2-40B4-BE49-F238E27FC236}">
                      <a16:creationId xmlns:a16="http://schemas.microsoft.com/office/drawing/2014/main" id="{4CC3613B-75A8-9445-AA85-D2118666A285}"/>
                    </a:ext>
                  </a:extLst>
                </p:cNvPr>
                <p:cNvSpPr txBox="1"/>
                <p:nvPr/>
              </p:nvSpPr>
              <p:spPr>
                <a:xfrm>
                  <a:off x="9888112" y="2331311"/>
                  <a:ext cx="15911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1"/>
                      </a:solidFill>
                    </a:rPr>
                    <a:t>Azure</a:t>
                  </a:r>
                </a:p>
              </p:txBody>
            </p:sp>
            <p:pic>
              <p:nvPicPr>
                <p:cNvPr id="58" name="Picture 57">
                  <a:extLst>
                    <a:ext uri="{FF2B5EF4-FFF2-40B4-BE49-F238E27FC236}">
                      <a16:creationId xmlns:a16="http://schemas.microsoft.com/office/drawing/2014/main" id="{62805ABE-1F97-F445-812E-8A4766D0E8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4412" y="2381342"/>
                  <a:ext cx="382470" cy="382470"/>
                </a:xfrm>
                <a:prstGeom prst="rect">
                  <a:avLst/>
                </a:prstGeom>
              </p:spPr>
            </p:pic>
          </p:grpSp>
          <p:grpSp>
            <p:nvGrpSpPr>
              <p:cNvPr id="22" name="Group 21">
                <a:extLst>
                  <a:ext uri="{FF2B5EF4-FFF2-40B4-BE49-F238E27FC236}">
                    <a16:creationId xmlns:a16="http://schemas.microsoft.com/office/drawing/2014/main" id="{F4B65E79-CB37-234C-8EA4-59626BCD7A6F}"/>
                  </a:ext>
                </a:extLst>
              </p:cNvPr>
              <p:cNvGrpSpPr/>
              <p:nvPr/>
            </p:nvGrpSpPr>
            <p:grpSpPr>
              <a:xfrm>
                <a:off x="8577324" y="2486976"/>
                <a:ext cx="1206390" cy="998405"/>
                <a:chOff x="8577324" y="2506028"/>
                <a:chExt cx="1206390" cy="998405"/>
              </a:xfrm>
            </p:grpSpPr>
            <p:sp>
              <p:nvSpPr>
                <p:cNvPr id="52" name="Rectangle 51">
                  <a:extLst>
                    <a:ext uri="{FF2B5EF4-FFF2-40B4-BE49-F238E27FC236}">
                      <a16:creationId xmlns:a16="http://schemas.microsoft.com/office/drawing/2014/main" id="{BD1348ED-1AB9-DF40-8C91-B5BE1477C2BE}"/>
                    </a:ext>
                  </a:extLst>
                </p:cNvPr>
                <p:cNvSpPr/>
                <p:nvPr/>
              </p:nvSpPr>
              <p:spPr bwMode="auto">
                <a:xfrm>
                  <a:off x="8640135" y="2506028"/>
                  <a:ext cx="1076276" cy="85801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development</a:t>
                  </a:r>
                </a:p>
              </p:txBody>
            </p:sp>
            <p:sp>
              <p:nvSpPr>
                <p:cNvPr id="53" name="TextBox 52">
                  <a:extLst>
                    <a:ext uri="{FF2B5EF4-FFF2-40B4-BE49-F238E27FC236}">
                      <a16:creationId xmlns:a16="http://schemas.microsoft.com/office/drawing/2014/main" id="{C4F85438-3E74-D940-BCC7-771ABA7454B2}"/>
                    </a:ext>
                  </a:extLst>
                </p:cNvPr>
                <p:cNvSpPr txBox="1"/>
                <p:nvPr/>
              </p:nvSpPr>
              <p:spPr>
                <a:xfrm>
                  <a:off x="8577324" y="2959668"/>
                  <a:ext cx="739729"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bg1"/>
                      </a:solidFill>
                    </a:rPr>
                    <a:t>App Service</a:t>
                  </a:r>
                </a:p>
              </p:txBody>
            </p:sp>
            <p:pic>
              <p:nvPicPr>
                <p:cNvPr id="54" name="Picture 53">
                  <a:extLst>
                    <a:ext uri="{FF2B5EF4-FFF2-40B4-BE49-F238E27FC236}">
                      <a16:creationId xmlns:a16="http://schemas.microsoft.com/office/drawing/2014/main" id="{DE95EF6B-EA2A-7E47-AEE5-9731AB386A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0393" y="2892169"/>
                  <a:ext cx="193592" cy="193592"/>
                </a:xfrm>
                <a:prstGeom prst="rect">
                  <a:avLst/>
                </a:prstGeom>
              </p:spPr>
            </p:pic>
            <p:sp>
              <p:nvSpPr>
                <p:cNvPr id="55" name="TextBox 54">
                  <a:extLst>
                    <a:ext uri="{FF2B5EF4-FFF2-40B4-BE49-F238E27FC236}">
                      <a16:creationId xmlns:a16="http://schemas.microsoft.com/office/drawing/2014/main" id="{6176AF24-E184-6A43-B65A-E5864B55F89D}"/>
                    </a:ext>
                  </a:extLst>
                </p:cNvPr>
                <p:cNvSpPr txBox="1"/>
                <p:nvPr/>
              </p:nvSpPr>
              <p:spPr>
                <a:xfrm>
                  <a:off x="9043985" y="2953869"/>
                  <a:ext cx="739729"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bg1"/>
                      </a:solidFill>
                    </a:rPr>
                    <a:t>Azure SQL</a:t>
                  </a:r>
                </a:p>
              </p:txBody>
            </p:sp>
            <p:pic>
              <p:nvPicPr>
                <p:cNvPr id="56" name="Picture 55">
                  <a:extLst>
                    <a:ext uri="{FF2B5EF4-FFF2-40B4-BE49-F238E27FC236}">
                      <a16:creationId xmlns:a16="http://schemas.microsoft.com/office/drawing/2014/main" id="{2D877CD9-1550-424B-9CDC-02EF13EDA5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2911" y="2881361"/>
                  <a:ext cx="204400" cy="204400"/>
                </a:xfrm>
                <a:prstGeom prst="rect">
                  <a:avLst/>
                </a:prstGeom>
              </p:spPr>
            </p:pic>
          </p:grpSp>
          <p:grpSp>
            <p:nvGrpSpPr>
              <p:cNvPr id="23" name="Group 22">
                <a:extLst>
                  <a:ext uri="{FF2B5EF4-FFF2-40B4-BE49-F238E27FC236}">
                    <a16:creationId xmlns:a16="http://schemas.microsoft.com/office/drawing/2014/main" id="{7220DEF1-E3DF-2D42-A572-7C57A7BB6B6C}"/>
                  </a:ext>
                </a:extLst>
              </p:cNvPr>
              <p:cNvGrpSpPr/>
              <p:nvPr/>
            </p:nvGrpSpPr>
            <p:grpSpPr>
              <a:xfrm>
                <a:off x="10016843" y="3013941"/>
                <a:ext cx="1206390" cy="998405"/>
                <a:chOff x="8577324" y="2506028"/>
                <a:chExt cx="1206390" cy="998405"/>
              </a:xfrm>
            </p:grpSpPr>
            <p:sp>
              <p:nvSpPr>
                <p:cNvPr id="47" name="Rectangle 46">
                  <a:extLst>
                    <a:ext uri="{FF2B5EF4-FFF2-40B4-BE49-F238E27FC236}">
                      <a16:creationId xmlns:a16="http://schemas.microsoft.com/office/drawing/2014/main" id="{A4ACB039-9AEE-E84C-A0E7-919A368BD01C}"/>
                    </a:ext>
                  </a:extLst>
                </p:cNvPr>
                <p:cNvSpPr/>
                <p:nvPr/>
              </p:nvSpPr>
              <p:spPr bwMode="auto">
                <a:xfrm>
                  <a:off x="8640135" y="2506028"/>
                  <a:ext cx="1076276" cy="85801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test</a:t>
                  </a:r>
                </a:p>
              </p:txBody>
            </p:sp>
            <p:sp>
              <p:nvSpPr>
                <p:cNvPr id="48" name="TextBox 47">
                  <a:extLst>
                    <a:ext uri="{FF2B5EF4-FFF2-40B4-BE49-F238E27FC236}">
                      <a16:creationId xmlns:a16="http://schemas.microsoft.com/office/drawing/2014/main" id="{19BD3E98-808C-6E41-BEFC-288469B8FAE6}"/>
                    </a:ext>
                  </a:extLst>
                </p:cNvPr>
                <p:cNvSpPr txBox="1"/>
                <p:nvPr/>
              </p:nvSpPr>
              <p:spPr>
                <a:xfrm>
                  <a:off x="8577324" y="2959668"/>
                  <a:ext cx="739729"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bg1"/>
                      </a:solidFill>
                    </a:rPr>
                    <a:t>App Service</a:t>
                  </a:r>
                </a:p>
              </p:txBody>
            </p:sp>
            <p:pic>
              <p:nvPicPr>
                <p:cNvPr id="49" name="Picture 48">
                  <a:extLst>
                    <a:ext uri="{FF2B5EF4-FFF2-40B4-BE49-F238E27FC236}">
                      <a16:creationId xmlns:a16="http://schemas.microsoft.com/office/drawing/2014/main" id="{6E630210-8D7D-544D-AC48-BED1EDF328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0393" y="2892169"/>
                  <a:ext cx="193592" cy="193592"/>
                </a:xfrm>
                <a:prstGeom prst="rect">
                  <a:avLst/>
                </a:prstGeom>
              </p:spPr>
            </p:pic>
            <p:sp>
              <p:nvSpPr>
                <p:cNvPr id="50" name="TextBox 49">
                  <a:extLst>
                    <a:ext uri="{FF2B5EF4-FFF2-40B4-BE49-F238E27FC236}">
                      <a16:creationId xmlns:a16="http://schemas.microsoft.com/office/drawing/2014/main" id="{082E7906-5CCD-5446-960A-3550742F5EA2}"/>
                    </a:ext>
                  </a:extLst>
                </p:cNvPr>
                <p:cNvSpPr txBox="1"/>
                <p:nvPr/>
              </p:nvSpPr>
              <p:spPr>
                <a:xfrm>
                  <a:off x="9043985" y="2953869"/>
                  <a:ext cx="739729"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bg1"/>
                      </a:solidFill>
                    </a:rPr>
                    <a:t>Azure SQL</a:t>
                  </a:r>
                </a:p>
              </p:txBody>
            </p:sp>
            <p:pic>
              <p:nvPicPr>
                <p:cNvPr id="51" name="Picture 50">
                  <a:extLst>
                    <a:ext uri="{FF2B5EF4-FFF2-40B4-BE49-F238E27FC236}">
                      <a16:creationId xmlns:a16="http://schemas.microsoft.com/office/drawing/2014/main" id="{D349835B-DD15-C741-AAB9-6E8B04493D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2911" y="2881361"/>
                  <a:ext cx="204400" cy="204400"/>
                </a:xfrm>
                <a:prstGeom prst="rect">
                  <a:avLst/>
                </a:prstGeom>
              </p:spPr>
            </p:pic>
          </p:grpSp>
          <p:grpSp>
            <p:nvGrpSpPr>
              <p:cNvPr id="24" name="Group 23">
                <a:extLst>
                  <a:ext uri="{FF2B5EF4-FFF2-40B4-BE49-F238E27FC236}">
                    <a16:creationId xmlns:a16="http://schemas.microsoft.com/office/drawing/2014/main" id="{FC9D6DA9-8675-B744-A157-DEDA9D25E16D}"/>
                  </a:ext>
                </a:extLst>
              </p:cNvPr>
              <p:cNvGrpSpPr/>
              <p:nvPr/>
            </p:nvGrpSpPr>
            <p:grpSpPr>
              <a:xfrm>
                <a:off x="8580705" y="3561298"/>
                <a:ext cx="1206390" cy="998405"/>
                <a:chOff x="8577324" y="2506028"/>
                <a:chExt cx="1206390" cy="998405"/>
              </a:xfrm>
            </p:grpSpPr>
            <p:sp>
              <p:nvSpPr>
                <p:cNvPr id="42" name="Rectangle 41">
                  <a:extLst>
                    <a:ext uri="{FF2B5EF4-FFF2-40B4-BE49-F238E27FC236}">
                      <a16:creationId xmlns:a16="http://schemas.microsoft.com/office/drawing/2014/main" id="{408AED51-50B5-3A40-8FB9-A2BB7B5484ED}"/>
                    </a:ext>
                  </a:extLst>
                </p:cNvPr>
                <p:cNvSpPr/>
                <p:nvPr/>
              </p:nvSpPr>
              <p:spPr bwMode="auto">
                <a:xfrm>
                  <a:off x="8640135" y="2506028"/>
                  <a:ext cx="1076276" cy="85801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43" name="TextBox 42">
                  <a:extLst>
                    <a:ext uri="{FF2B5EF4-FFF2-40B4-BE49-F238E27FC236}">
                      <a16:creationId xmlns:a16="http://schemas.microsoft.com/office/drawing/2014/main" id="{D5A0E335-323C-884E-BC4A-414CCA10B09C}"/>
                    </a:ext>
                  </a:extLst>
                </p:cNvPr>
                <p:cNvSpPr txBox="1"/>
                <p:nvPr/>
              </p:nvSpPr>
              <p:spPr>
                <a:xfrm>
                  <a:off x="8577324" y="2959668"/>
                  <a:ext cx="739729"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bg1"/>
                      </a:solidFill>
                    </a:rPr>
                    <a:t>App Service</a:t>
                  </a:r>
                </a:p>
              </p:txBody>
            </p:sp>
            <p:pic>
              <p:nvPicPr>
                <p:cNvPr id="44" name="Picture 43">
                  <a:extLst>
                    <a:ext uri="{FF2B5EF4-FFF2-40B4-BE49-F238E27FC236}">
                      <a16:creationId xmlns:a16="http://schemas.microsoft.com/office/drawing/2014/main" id="{0724E354-3ECB-C84D-B0B4-40B5866DE9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0393" y="2892169"/>
                  <a:ext cx="193592" cy="193592"/>
                </a:xfrm>
                <a:prstGeom prst="rect">
                  <a:avLst/>
                </a:prstGeom>
              </p:spPr>
            </p:pic>
            <p:sp>
              <p:nvSpPr>
                <p:cNvPr id="45" name="TextBox 44">
                  <a:extLst>
                    <a:ext uri="{FF2B5EF4-FFF2-40B4-BE49-F238E27FC236}">
                      <a16:creationId xmlns:a16="http://schemas.microsoft.com/office/drawing/2014/main" id="{301DE1DF-7060-8D41-94BE-6EDFC4D0F75F}"/>
                    </a:ext>
                  </a:extLst>
                </p:cNvPr>
                <p:cNvSpPr txBox="1"/>
                <p:nvPr/>
              </p:nvSpPr>
              <p:spPr>
                <a:xfrm>
                  <a:off x="9043985" y="2953869"/>
                  <a:ext cx="739729"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bg1"/>
                      </a:solidFill>
                    </a:rPr>
                    <a:t>Azure SQL</a:t>
                  </a:r>
                </a:p>
              </p:txBody>
            </p:sp>
            <p:pic>
              <p:nvPicPr>
                <p:cNvPr id="46" name="Picture 45">
                  <a:extLst>
                    <a:ext uri="{FF2B5EF4-FFF2-40B4-BE49-F238E27FC236}">
                      <a16:creationId xmlns:a16="http://schemas.microsoft.com/office/drawing/2014/main" id="{8C2EED98-EE07-B74B-9C3E-C4C13C7F84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2911" y="2881361"/>
                  <a:ext cx="204400" cy="204400"/>
                </a:xfrm>
                <a:prstGeom prst="rect">
                  <a:avLst/>
                </a:prstGeom>
              </p:spPr>
            </p:pic>
          </p:grpSp>
          <p:grpSp>
            <p:nvGrpSpPr>
              <p:cNvPr id="25" name="Group 24">
                <a:extLst>
                  <a:ext uri="{FF2B5EF4-FFF2-40B4-BE49-F238E27FC236}">
                    <a16:creationId xmlns:a16="http://schemas.microsoft.com/office/drawing/2014/main" id="{53EB7A8D-27A7-B34A-A70F-A846CA41E60B}"/>
                  </a:ext>
                </a:extLst>
              </p:cNvPr>
              <p:cNvGrpSpPr/>
              <p:nvPr/>
            </p:nvGrpSpPr>
            <p:grpSpPr>
              <a:xfrm>
                <a:off x="8821295" y="4589707"/>
                <a:ext cx="1924498" cy="461665"/>
                <a:chOff x="9298735" y="4498682"/>
                <a:chExt cx="1924498" cy="461665"/>
              </a:xfrm>
            </p:grpSpPr>
            <p:sp>
              <p:nvSpPr>
                <p:cNvPr id="40" name="TextBox 39">
                  <a:extLst>
                    <a:ext uri="{FF2B5EF4-FFF2-40B4-BE49-F238E27FC236}">
                      <a16:creationId xmlns:a16="http://schemas.microsoft.com/office/drawing/2014/main" id="{3AB8B778-CCF9-6A47-82D0-ACE6AF05EC18}"/>
                    </a:ext>
                  </a:extLst>
                </p:cNvPr>
                <p:cNvSpPr txBox="1"/>
                <p:nvPr/>
              </p:nvSpPr>
              <p:spPr>
                <a:xfrm>
                  <a:off x="9298735" y="4498682"/>
                  <a:ext cx="1924498" cy="461665"/>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solidFill>
                        <a:schemeClr val="bg1"/>
                      </a:solidFill>
                    </a:rPr>
                    <a:t>Application Insights</a:t>
                  </a:r>
                </a:p>
              </p:txBody>
            </p:sp>
            <p:pic>
              <p:nvPicPr>
                <p:cNvPr id="41" name="Picture 40">
                  <a:extLst>
                    <a:ext uri="{FF2B5EF4-FFF2-40B4-BE49-F238E27FC236}">
                      <a16:creationId xmlns:a16="http://schemas.microsoft.com/office/drawing/2014/main" id="{5DDD3BBC-6E38-F54F-9388-3152177D2F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3368" y="4603762"/>
                  <a:ext cx="251503" cy="251503"/>
                </a:xfrm>
                <a:prstGeom prst="rect">
                  <a:avLst/>
                </a:prstGeom>
              </p:spPr>
            </p:pic>
          </p:grpSp>
          <p:cxnSp>
            <p:nvCxnSpPr>
              <p:cNvPr id="26" name="Straight Arrow Connector 25">
                <a:extLst>
                  <a:ext uri="{FF2B5EF4-FFF2-40B4-BE49-F238E27FC236}">
                    <a16:creationId xmlns:a16="http://schemas.microsoft.com/office/drawing/2014/main" id="{6EAB19A1-5896-5046-985A-E2E99F29AD25}"/>
                  </a:ext>
                </a:extLst>
              </p:cNvPr>
              <p:cNvCxnSpPr>
                <a:cxnSpLocks/>
              </p:cNvCxnSpPr>
              <p:nvPr/>
            </p:nvCxnSpPr>
            <p:spPr>
              <a:xfrm>
                <a:off x="7819101" y="3500801"/>
                <a:ext cx="794720" cy="53443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A2187D-5FEF-EB41-A900-9BED1051D921}"/>
                  </a:ext>
                </a:extLst>
              </p:cNvPr>
              <p:cNvCxnSpPr>
                <a:cxnSpLocks/>
              </p:cNvCxnSpPr>
              <p:nvPr/>
            </p:nvCxnSpPr>
            <p:spPr>
              <a:xfrm flipV="1">
                <a:off x="7821658" y="2925196"/>
                <a:ext cx="765886" cy="476542"/>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BDB3CA1-1C5D-654E-8236-8D55730F9D09}"/>
                  </a:ext>
                </a:extLst>
              </p:cNvPr>
              <p:cNvGrpSpPr/>
              <p:nvPr/>
            </p:nvGrpSpPr>
            <p:grpSpPr>
              <a:xfrm>
                <a:off x="8587544" y="4525877"/>
                <a:ext cx="2635689" cy="121755"/>
                <a:chOff x="8587544" y="4373477"/>
                <a:chExt cx="2635689" cy="121755"/>
              </a:xfrm>
            </p:grpSpPr>
            <p:cxnSp>
              <p:nvCxnSpPr>
                <p:cNvPr id="37" name="Straight Connector 36">
                  <a:extLst>
                    <a:ext uri="{FF2B5EF4-FFF2-40B4-BE49-F238E27FC236}">
                      <a16:creationId xmlns:a16="http://schemas.microsoft.com/office/drawing/2014/main" id="{2EE45808-5423-284E-A69F-CC788E5FE318}"/>
                    </a:ext>
                  </a:extLst>
                </p:cNvPr>
                <p:cNvCxnSpPr>
                  <a:cxnSpLocks/>
                </p:cNvCxnSpPr>
                <p:nvPr/>
              </p:nvCxnSpPr>
              <p:spPr>
                <a:xfrm>
                  <a:off x="8587544" y="4495232"/>
                  <a:ext cx="2635689"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827F1A-CE9A-D04C-96F4-DBE97FD2DEF6}"/>
                    </a:ext>
                  </a:extLst>
                </p:cNvPr>
                <p:cNvCxnSpPr>
                  <a:cxnSpLocks/>
                </p:cNvCxnSpPr>
                <p:nvPr/>
              </p:nvCxnSpPr>
              <p:spPr>
                <a:xfrm flipV="1">
                  <a:off x="8588814" y="4373477"/>
                  <a:ext cx="0" cy="117945"/>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2DBFA4-3690-B54A-B03D-968157400D4C}"/>
                    </a:ext>
                  </a:extLst>
                </p:cNvPr>
                <p:cNvCxnSpPr>
                  <a:cxnSpLocks/>
                </p:cNvCxnSpPr>
                <p:nvPr/>
              </p:nvCxnSpPr>
              <p:spPr>
                <a:xfrm flipV="1">
                  <a:off x="11215417" y="4377287"/>
                  <a:ext cx="0" cy="117945"/>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1530615A-BE92-EF43-B649-83F68426BF28}"/>
                  </a:ext>
                </a:extLst>
              </p:cNvPr>
              <p:cNvCxnSpPr>
                <a:cxnSpLocks/>
              </p:cNvCxnSpPr>
              <p:nvPr/>
            </p:nvCxnSpPr>
            <p:spPr>
              <a:xfrm flipV="1">
                <a:off x="4529418" y="3467199"/>
                <a:ext cx="549631" cy="382"/>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5AA3EBC-46E5-D344-9C85-0AF1393F5E0D}"/>
                  </a:ext>
                </a:extLst>
              </p:cNvPr>
              <p:cNvSpPr txBox="1"/>
              <p:nvPr/>
            </p:nvSpPr>
            <p:spPr>
              <a:xfrm>
                <a:off x="2479144" y="3539599"/>
                <a:ext cx="1320599"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Create a Pull Request for peer review</a:t>
                </a:r>
              </a:p>
            </p:txBody>
          </p:sp>
          <p:pic>
            <p:nvPicPr>
              <p:cNvPr id="31" name="Picture 30">
                <a:extLst>
                  <a:ext uri="{FF2B5EF4-FFF2-40B4-BE49-F238E27FC236}">
                    <a16:creationId xmlns:a16="http://schemas.microsoft.com/office/drawing/2014/main" id="{FCF83D72-0F6C-F540-94DC-1B676BD30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3857" y="3072609"/>
                <a:ext cx="472161" cy="472161"/>
              </a:xfrm>
              <a:prstGeom prst="rect">
                <a:avLst/>
              </a:prstGeom>
            </p:spPr>
          </p:pic>
          <p:sp>
            <p:nvSpPr>
              <p:cNvPr id="32" name="TextBox 31">
                <a:extLst>
                  <a:ext uri="{FF2B5EF4-FFF2-40B4-BE49-F238E27FC236}">
                    <a16:creationId xmlns:a16="http://schemas.microsoft.com/office/drawing/2014/main" id="{50C9A822-DB0B-5245-9EFF-F425F7D2A63D}"/>
                  </a:ext>
                </a:extLst>
              </p:cNvPr>
              <p:cNvSpPr txBox="1"/>
              <p:nvPr/>
            </p:nvSpPr>
            <p:spPr>
              <a:xfrm>
                <a:off x="3564140" y="3550407"/>
                <a:ext cx="1320599"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Merge to master</a:t>
                </a:r>
              </a:p>
            </p:txBody>
          </p:sp>
          <p:pic>
            <p:nvPicPr>
              <p:cNvPr id="33" name="Picture 32">
                <a:extLst>
                  <a:ext uri="{FF2B5EF4-FFF2-40B4-BE49-F238E27FC236}">
                    <a16:creationId xmlns:a16="http://schemas.microsoft.com/office/drawing/2014/main" id="{6B155AF1-D45F-4B4F-99AD-5D0E71713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8853" y="3083417"/>
                <a:ext cx="472161" cy="472161"/>
              </a:xfrm>
              <a:prstGeom prst="rect">
                <a:avLst/>
              </a:prstGeom>
            </p:spPr>
          </p:pic>
          <p:cxnSp>
            <p:nvCxnSpPr>
              <p:cNvPr id="34" name="Straight Arrow Connector 33">
                <a:extLst>
                  <a:ext uri="{FF2B5EF4-FFF2-40B4-BE49-F238E27FC236}">
                    <a16:creationId xmlns:a16="http://schemas.microsoft.com/office/drawing/2014/main" id="{A1290841-BA7E-1E44-AF89-16F5A04AE988}"/>
                  </a:ext>
                </a:extLst>
              </p:cNvPr>
              <p:cNvCxnSpPr>
                <a:cxnSpLocks/>
              </p:cNvCxnSpPr>
              <p:nvPr/>
            </p:nvCxnSpPr>
            <p:spPr>
              <a:xfrm flipV="1">
                <a:off x="3448050" y="3466817"/>
                <a:ext cx="469576" cy="382"/>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2AEC0EB-E469-BC49-8D97-92E2DCD59016}"/>
                  </a:ext>
                </a:extLst>
              </p:cNvPr>
              <p:cNvCxnSpPr>
                <a:cxnSpLocks/>
              </p:cNvCxnSpPr>
              <p:nvPr/>
            </p:nvCxnSpPr>
            <p:spPr>
              <a:xfrm>
                <a:off x="2264878" y="3467199"/>
                <a:ext cx="468797"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22CA443-A067-4B4F-BE58-8805309F90B0}"/>
                  </a:ext>
                </a:extLst>
              </p:cNvPr>
              <p:cNvCxnSpPr>
                <a:cxnSpLocks/>
              </p:cNvCxnSpPr>
              <p:nvPr/>
            </p:nvCxnSpPr>
            <p:spPr>
              <a:xfrm>
                <a:off x="1031385" y="3467199"/>
                <a:ext cx="468797"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0C61721A-E7B7-7E4E-A019-B8D6DC669898}"/>
                </a:ext>
              </a:extLst>
            </p:cNvPr>
            <p:cNvPicPr>
              <a:picLocks noChangeAspect="1"/>
            </p:cNvPicPr>
            <p:nvPr/>
          </p:nvPicPr>
          <p:blipFill>
            <a:blip r:embed="rId9"/>
            <a:stretch>
              <a:fillRect/>
            </a:stretch>
          </p:blipFill>
          <p:spPr>
            <a:xfrm>
              <a:off x="5413287" y="2449522"/>
              <a:ext cx="318430" cy="318430"/>
            </a:xfrm>
            <a:prstGeom prst="rect">
              <a:avLst/>
            </a:prstGeom>
          </p:spPr>
        </p:pic>
      </p:grpSp>
      <p:pic>
        <p:nvPicPr>
          <p:cNvPr id="59" name="Picture 58">
            <a:extLst>
              <a:ext uri="{FF2B5EF4-FFF2-40B4-BE49-F238E27FC236}">
                <a16:creationId xmlns:a16="http://schemas.microsoft.com/office/drawing/2014/main" id="{4614B7B9-42CB-4F1D-B2AE-5B9EF7D72483}"/>
              </a:ext>
            </a:extLst>
          </p:cNvPr>
          <p:cNvPicPr>
            <a:picLocks noChangeAspect="1"/>
          </p:cNvPicPr>
          <p:nvPr/>
        </p:nvPicPr>
        <p:blipFill>
          <a:blip r:embed="rId10"/>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604337"/>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a combination of Azure Resource Manager templates and Azure DevOps to enable continuous delivery with several Azure PaaS services.</a:t>
            </a:r>
          </a:p>
          <a:p>
            <a:endParaRPr lang="en-US" sz="2800" dirty="0"/>
          </a:p>
          <a:p>
            <a:r>
              <a:rPr lang="en-US" sz="2800" dirty="0"/>
              <a:t>At the end of this workshop, you will be better able to build templates to automate cloud infrastructure and reduce error-prone manual processes. In addition, you'll create an Azure Resource Manager (ARM) template to provision Azure resources, configure continuous delivery with Azure DevOps, configure Application Insights into an application, and create an Azure DevOps project and Git repository.</a:t>
            </a:r>
          </a:p>
        </p:txBody>
      </p:sp>
      <p:pic>
        <p:nvPicPr>
          <p:cNvPr id="4" name="Picture 3">
            <a:extLst>
              <a:ext uri="{FF2B5EF4-FFF2-40B4-BE49-F238E27FC236}">
                <a16:creationId xmlns:a16="http://schemas.microsoft.com/office/drawing/2014/main" id="{4CE6CDE1-4C59-45D3-A9E4-D02352EFD9E6}"/>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 .</a:t>
            </a:r>
          </a:p>
        </p:txBody>
      </p:sp>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0" y="2977008"/>
            <a:ext cx="1540680" cy="1540680"/>
          </a:xfrm>
          <a:prstGeom prst="rect">
            <a:avLst/>
          </a:prstGeom>
        </p:spPr>
      </p:pic>
      <p:pic>
        <p:nvPicPr>
          <p:cNvPr id="5" name="Picture 4">
            <a:extLst>
              <a:ext uri="{FF2B5EF4-FFF2-40B4-BE49-F238E27FC236}">
                <a16:creationId xmlns:a16="http://schemas.microsoft.com/office/drawing/2014/main" id="{A7F44C14-E185-4C26-883F-6D52CB336317}"/>
              </a:ext>
            </a:extLst>
          </p:cNvPr>
          <p:cNvPicPr>
            <a:picLocks noChangeAspect="1"/>
          </p:cNvPicPr>
          <p:nvPr/>
        </p:nvPicPr>
        <p:blipFill>
          <a:blip r:embed="rId4"/>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pic>
        <p:nvPicPr>
          <p:cNvPr id="5" name="Picture 4">
            <a:extLst>
              <a:ext uri="{FF2B5EF4-FFF2-40B4-BE49-F238E27FC236}">
                <a16:creationId xmlns:a16="http://schemas.microsoft.com/office/drawing/2014/main" id="{22F4CE82-15A5-487B-8DFA-753CF721EB97}"/>
              </a:ext>
            </a:extLst>
          </p:cNvPr>
          <p:cNvPicPr>
            <a:picLocks noChangeAspect="1"/>
          </p:cNvPicPr>
          <p:nvPr/>
        </p:nvPicPr>
        <p:blipFill>
          <a:blip r:embed="rId4"/>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pic>
        <p:nvPicPr>
          <p:cNvPr id="4" name="Picture 3">
            <a:extLst>
              <a:ext uri="{FF2B5EF4-FFF2-40B4-BE49-F238E27FC236}">
                <a16:creationId xmlns:a16="http://schemas.microsoft.com/office/drawing/2014/main" id="{5119E587-3470-4A02-BD1E-B1FAA469343E}"/>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4868214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pic>
        <p:nvPicPr>
          <p:cNvPr id="5" name="Picture 4">
            <a:extLst>
              <a:ext uri="{FF2B5EF4-FFF2-40B4-BE49-F238E27FC236}">
                <a16:creationId xmlns:a16="http://schemas.microsoft.com/office/drawing/2014/main" id="{CFC79ADE-1AAE-45C8-9602-95C5CA7F9986}"/>
              </a:ext>
            </a:extLst>
          </p:cNvPr>
          <p:cNvPicPr>
            <a:picLocks noChangeAspect="1"/>
          </p:cNvPicPr>
          <p:nvPr/>
        </p:nvPicPr>
        <p:blipFill>
          <a:blip r:embed="rId4"/>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pic>
        <p:nvPicPr>
          <p:cNvPr id="5" name="Picture 4">
            <a:extLst>
              <a:ext uri="{FF2B5EF4-FFF2-40B4-BE49-F238E27FC236}">
                <a16:creationId xmlns:a16="http://schemas.microsoft.com/office/drawing/2014/main" id="{1F3210B2-1607-4F6B-ADF3-4586381D99B8}"/>
              </a:ext>
            </a:extLst>
          </p:cNvPr>
          <p:cNvPicPr>
            <a:picLocks noChangeAspect="1"/>
          </p:cNvPicPr>
          <p:nvPr/>
        </p:nvPicPr>
        <p:blipFill>
          <a:blip r:embed="rId4"/>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9B0B8-E7E0-43D4-8911-E43EC8CE64A1}"/>
              </a:ext>
            </a:extLst>
          </p:cNvPr>
          <p:cNvSpPr>
            <a:spLocks noGrp="1"/>
          </p:cNvSpPr>
          <p:nvPr>
            <p:ph type="body" sz="quarter" idx="10"/>
          </p:nvPr>
        </p:nvSpPr>
        <p:spPr>
          <a:xfrm>
            <a:off x="269240" y="1189177"/>
            <a:ext cx="9133706" cy="4890954"/>
          </a:xfrm>
        </p:spPr>
        <p:txBody>
          <a:bodyPr/>
          <a:lstStyle/>
          <a:p>
            <a:r>
              <a:rPr lang="en-US" dirty="0"/>
              <a:t>Application insights provide searchable logs with online dashboard.</a:t>
            </a:r>
          </a:p>
          <a:p>
            <a:endParaRPr lang="en-US" dirty="0"/>
          </a:p>
          <a:p>
            <a:r>
              <a:rPr lang="en-US" dirty="0"/>
              <a:t>App Insights provides the ability to track useful performance and application behavior details, including browser metrics and application dependencies. </a:t>
            </a:r>
          </a:p>
          <a:p>
            <a:endParaRPr lang="en-US" dirty="0"/>
          </a:p>
        </p:txBody>
      </p:sp>
      <p:sp>
        <p:nvSpPr>
          <p:cNvPr id="3" name="Title 2">
            <a:extLst>
              <a:ext uri="{FF2B5EF4-FFF2-40B4-BE49-F238E27FC236}">
                <a16:creationId xmlns:a16="http://schemas.microsoft.com/office/drawing/2014/main" id="{BAA447C2-743B-49B8-887B-ADC04FC158F6}"/>
              </a:ext>
            </a:extLst>
          </p:cNvPr>
          <p:cNvSpPr>
            <a:spLocks noGrp="1"/>
          </p:cNvSpPr>
          <p:nvPr>
            <p:ph type="title"/>
          </p:nvPr>
        </p:nvSpPr>
        <p:spPr/>
        <p:txBody>
          <a:bodyPr/>
          <a:lstStyle/>
          <a:p>
            <a:r>
              <a:rPr lang="en-US" dirty="0"/>
              <a:t>Enhanced System Logging</a:t>
            </a:r>
          </a:p>
        </p:txBody>
      </p:sp>
      <p:pic>
        <p:nvPicPr>
          <p:cNvPr id="4" name="Picture 3" descr="Application Insights icon">
            <a:extLst>
              <a:ext uri="{FF2B5EF4-FFF2-40B4-BE49-F238E27FC236}">
                <a16:creationId xmlns:a16="http://schemas.microsoft.com/office/drawing/2014/main" id="{3775F861-57F8-4478-B34F-C8FDD455D4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8038" y="3429000"/>
            <a:ext cx="2142451" cy="2142451"/>
          </a:xfrm>
          <a:prstGeom prst="rect">
            <a:avLst/>
          </a:prstGeom>
        </p:spPr>
      </p:pic>
      <p:pic>
        <p:nvPicPr>
          <p:cNvPr id="5" name="Picture 4">
            <a:extLst>
              <a:ext uri="{FF2B5EF4-FFF2-40B4-BE49-F238E27FC236}">
                <a16:creationId xmlns:a16="http://schemas.microsoft.com/office/drawing/2014/main" id="{8E4772E1-38C2-448A-B561-1C082CB11F4D}"/>
              </a:ext>
            </a:extLst>
          </p:cNvPr>
          <p:cNvPicPr>
            <a:picLocks noChangeAspect="1"/>
          </p:cNvPicPr>
          <p:nvPr/>
        </p:nvPicPr>
        <p:blipFill>
          <a:blip r:embed="rId4"/>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3666349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i="1"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pic>
        <p:nvPicPr>
          <p:cNvPr id="4" name="Picture 3">
            <a:extLst>
              <a:ext uri="{FF2B5EF4-FFF2-40B4-BE49-F238E27FC236}">
                <a16:creationId xmlns:a16="http://schemas.microsoft.com/office/drawing/2014/main" id="{60B7A6C2-928F-4783-94AE-574ACC512C62}"/>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i="1"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pic>
        <p:nvPicPr>
          <p:cNvPr id="4" name="Picture 3">
            <a:extLst>
              <a:ext uri="{FF2B5EF4-FFF2-40B4-BE49-F238E27FC236}">
                <a16:creationId xmlns:a16="http://schemas.microsoft.com/office/drawing/2014/main" id="{567527FD-FA62-4234-A454-18E995CA4922}"/>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i="1"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pic>
        <p:nvPicPr>
          <p:cNvPr id="4" name="Picture 3">
            <a:extLst>
              <a:ext uri="{FF2B5EF4-FFF2-40B4-BE49-F238E27FC236}">
                <a16:creationId xmlns:a16="http://schemas.microsoft.com/office/drawing/2014/main" id="{07969C0D-E6D3-4C38-B0B0-D308CF311A55}"/>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i="1"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pic>
        <p:nvPicPr>
          <p:cNvPr id="4" name="Picture 3">
            <a:extLst>
              <a:ext uri="{FF2B5EF4-FFF2-40B4-BE49-F238E27FC236}">
                <a16:creationId xmlns:a16="http://schemas.microsoft.com/office/drawing/2014/main" id="{811DCD8A-5434-444B-AACB-9014B605CB67}"/>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pic>
        <p:nvPicPr>
          <p:cNvPr id="4" name="Picture 3">
            <a:extLst>
              <a:ext uri="{FF2B5EF4-FFF2-40B4-BE49-F238E27FC236}">
                <a16:creationId xmlns:a16="http://schemas.microsoft.com/office/drawing/2014/main" id="{83C2D2AD-693A-4193-BD8E-33E3E055FA96}"/>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i="1"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pic>
        <p:nvPicPr>
          <p:cNvPr id="4" name="Picture 3">
            <a:extLst>
              <a:ext uri="{FF2B5EF4-FFF2-40B4-BE49-F238E27FC236}">
                <a16:creationId xmlns:a16="http://schemas.microsoft.com/office/drawing/2014/main" id="{C7221687-6B08-4E8C-B6A1-C1241FB9737B}"/>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D65E2611-CF88-408A-B7D5-2CC93A9FEC1B}"/>
              </a:ext>
            </a:extLst>
          </p:cNvPr>
          <p:cNvSpPr txBox="1"/>
          <p:nvPr/>
        </p:nvSpPr>
        <p:spPr>
          <a:xfrm>
            <a:off x="1417576" y="2041415"/>
            <a:ext cx="9845865" cy="3233465"/>
          </a:xfrm>
          <a:prstGeom prst="rect">
            <a:avLst/>
          </a:prstGeom>
          <a:noFill/>
        </p:spPr>
        <p:txBody>
          <a:bodyPr wrap="square" lIns="134471" tIns="107577" rIns="134471" bIns="107577" rtlCol="0">
            <a:spAutoFit/>
          </a:bodyPr>
          <a:lstStyle/>
          <a:p>
            <a:r>
              <a:rPr lang="en-US" sz="2800" i="1" dirty="0"/>
              <a:t>“By implementing continuous integration, configuration management, and better logging, we are able to decrease the time between new feature releases and bug fixes in production. We are finally able to compete online in the way that we have dreamed of for a long time.</a:t>
            </a:r>
            <a:br>
              <a:rPr lang="en-US" sz="2800" i="1" dirty="0"/>
            </a:br>
            <a:endParaRPr lang="en-US" sz="2800" i="1" dirty="0"/>
          </a:p>
          <a:p>
            <a:r>
              <a:rPr lang="en-US" sz="2800" dirty="0"/>
              <a:t>—Alex Montgomery, VP of Sales, Tailspin Toys</a:t>
            </a:r>
          </a:p>
        </p:txBody>
      </p:sp>
      <p:pic>
        <p:nvPicPr>
          <p:cNvPr id="5" name="Picture 4">
            <a:extLst>
              <a:ext uri="{FF2B5EF4-FFF2-40B4-BE49-F238E27FC236}">
                <a16:creationId xmlns:a16="http://schemas.microsoft.com/office/drawing/2014/main" id="{A4900547-E282-442F-B679-7254B9432F5F}"/>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4349B2-7D50-4749-B4EF-893CE81492AC}"/>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604337"/>
          </a:xfrm>
          <a:prstGeom prst="rect">
            <a:avLst/>
          </a:prstGeom>
          <a:noFill/>
        </p:spPr>
        <p:txBody>
          <a:bodyPr wrap="square" lIns="182880" tIns="146304" rIns="182880" bIns="146304" rtlCol="0">
            <a:spAutoFit/>
          </a:bodyPr>
          <a:lstStyle/>
          <a:p>
            <a:r>
              <a:rPr lang="en-US" sz="2800" dirty="0"/>
              <a:t>Based in Portland, OR, Tailspin Toys, Inc. makes and sells one of the world’s leading integrated construction systems for children. Their products are sold worldwide and can be virtually explored on their public website.</a:t>
            </a:r>
          </a:p>
          <a:p>
            <a:endParaRPr lang="en-US" sz="2800" dirty="0"/>
          </a:p>
          <a:p>
            <a:r>
              <a:rPr lang="en-US" sz="2800" dirty="0"/>
              <a:t>They have already moved their IT infrastructure, with no significant re-architecture, into Microsoft Azure. They have also started a series of process improvements to become a more agile company with a specific focus on delivering frequent feature updates and fixes to their public website.</a:t>
            </a:r>
          </a:p>
        </p:txBody>
      </p:sp>
      <p:pic>
        <p:nvPicPr>
          <p:cNvPr id="4" name="Picture 3">
            <a:extLst>
              <a:ext uri="{FF2B5EF4-FFF2-40B4-BE49-F238E27FC236}">
                <a16:creationId xmlns:a16="http://schemas.microsoft.com/office/drawing/2014/main" id="{DBF10218-98C8-4CDD-8790-8B3C5DBEE973}"/>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2802578"/>
          </a:xfrm>
          <a:prstGeom prst="rect">
            <a:avLst/>
          </a:prstGeom>
          <a:noFill/>
        </p:spPr>
        <p:txBody>
          <a:bodyPr wrap="square" lIns="134471" tIns="107577" rIns="134471" bIns="107577" rtlCol="0">
            <a:spAutoFit/>
          </a:bodyPr>
          <a:lstStyle/>
          <a:p>
            <a:r>
              <a:rPr lang="en-US" sz="2800" i="1" dirty="0"/>
              <a:t>“Even though our products are better, our competitors are generating more online sales. For every feature we deliver, they have delivered 2 or 3. Our development processes are too cumbersome and slow for us to build quality code at that pace.”</a:t>
            </a:r>
            <a:br>
              <a:rPr lang="en-US" sz="2800" dirty="0"/>
            </a:br>
            <a:endParaRPr lang="en-US" sz="2800" dirty="0"/>
          </a:p>
          <a:p>
            <a:r>
              <a:rPr lang="en-US" sz="2800" dirty="0"/>
              <a:t>—Alex Montgomery, VP of Sales, Tailspin Toys</a:t>
            </a:r>
          </a:p>
        </p:txBody>
      </p:sp>
      <p:pic>
        <p:nvPicPr>
          <p:cNvPr id="5" name="Picture 4">
            <a:extLst>
              <a:ext uri="{FF2B5EF4-FFF2-40B4-BE49-F238E27FC236}">
                <a16:creationId xmlns:a16="http://schemas.microsoft.com/office/drawing/2014/main" id="{F3FA6406-1CBF-410E-AB5F-0486C6E8EC85}"/>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Culp, the enterprise architect at Tailspin Toys, has been tasked with changing the development processes for his team, so they can be more agile and adaptive in the marketplace.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has also been tasked with automating the entire process of testing, building, and deploying to the cloud for both the developers, so they cannot deploy any builds that fail the test suite, and the QA team, so they can fully test new builds in a realistic cloud environment.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builds for the different environments should not affect each other, and there must be an easy way to promote a tested build to production.</a:t>
            </a:r>
          </a:p>
        </p:txBody>
      </p:sp>
      <p:pic>
        <p:nvPicPr>
          <p:cNvPr id="4" name="Picture 3">
            <a:extLst>
              <a:ext uri="{FF2B5EF4-FFF2-40B4-BE49-F238E27FC236}">
                <a16:creationId xmlns:a16="http://schemas.microsoft.com/office/drawing/2014/main" id="{9D39E4CA-C9AA-445C-AC78-8672F00ACB86}"/>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requires the development team to run unit tests and integration tests for every build, but there is no formal procedure or accountability over this process.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always makes the team sign off on the build before it goes live, but there have been some bugs that appeared in production that should have been caught by a software-based test before deployment.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He thinks the developers are not consistently running all required tests and needs an automated way to enforce this before builds are deployed into the cloud.</a:t>
            </a:r>
          </a:p>
        </p:txBody>
      </p:sp>
      <p:pic>
        <p:nvPicPr>
          <p:cNvPr id="4" name="Picture 3">
            <a:extLst>
              <a:ext uri="{FF2B5EF4-FFF2-40B4-BE49-F238E27FC236}">
                <a16:creationId xmlns:a16="http://schemas.microsoft.com/office/drawing/2014/main" id="{351BADCB-39FC-4CDA-B0C8-8F77E21ACB35}"/>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55"/>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When customers encounter problems on the website, the help desk team records the issues and submits them as tickets to the development team.</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developers often complain about the quality of the application logs and must resort to a live “reproduction session” to witness application behavior and exceptions. This sometimes causes the help desk tickets to remain unresolved for lengthy periods of time.</a:t>
            </a:r>
          </a:p>
          <a:p>
            <a:endParaRPr lang="en-US" sz="2800" dirty="0"/>
          </a:p>
        </p:txBody>
      </p:sp>
      <p:pic>
        <p:nvPicPr>
          <p:cNvPr id="4" name="Picture 3">
            <a:extLst>
              <a:ext uri="{FF2B5EF4-FFF2-40B4-BE49-F238E27FC236}">
                <a16:creationId xmlns:a16="http://schemas.microsoft.com/office/drawing/2014/main" id="{F74CFCF7-6F66-4E62-ADF0-BBC2645784EB}"/>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196077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Todd wants to improve the turnaround time for fixing these bugs, and he needs better logs for the developers. He needs a solution to gather new types of logs including browser errors and application dependency errors such as timeouts.</a:t>
            </a:r>
          </a:p>
          <a:p>
            <a:endParaRPr lang="en-US" sz="2800" dirty="0"/>
          </a:p>
          <a:p>
            <a:pPr marL="457200" indent="-457200">
              <a:buFont typeface="Arial" panose="020B0604020202020204" pitchFamily="34" charset="0"/>
              <a:buChar char="•"/>
            </a:pPr>
            <a:r>
              <a:rPr lang="en-US" sz="2800" dirty="0"/>
              <a:t>Ideally, he wants to make the application logs searchable as well as implement an automated warning system that emails alerts when application behavior is unusually slow or problematic.</a:t>
            </a:r>
          </a:p>
        </p:txBody>
      </p:sp>
      <p:pic>
        <p:nvPicPr>
          <p:cNvPr id="4" name="Picture 3">
            <a:extLst>
              <a:ext uri="{FF2B5EF4-FFF2-40B4-BE49-F238E27FC236}">
                <a16:creationId xmlns:a16="http://schemas.microsoft.com/office/drawing/2014/main" id="{5053BA18-B52F-4901-83F5-2E8867BE088E}"/>
              </a:ext>
            </a:extLst>
          </p:cNvPr>
          <p:cNvPicPr>
            <a:picLocks noChangeAspect="1"/>
          </p:cNvPicPr>
          <p:nvPr/>
        </p:nvPicPr>
        <p:blipFill>
          <a:blip r:embed="rId3"/>
          <a:stretch>
            <a:fillRect/>
          </a:stretch>
        </p:blipFill>
        <p:spPr>
          <a:xfrm>
            <a:off x="9588500" y="6424612"/>
            <a:ext cx="1765300" cy="228600"/>
          </a:xfrm>
          <a:prstGeom prst="rect">
            <a:avLst/>
          </a:prstGeom>
        </p:spPr>
      </p:pic>
    </p:spTree>
    <p:extLst>
      <p:ext uri="{BB962C8B-B14F-4D97-AF65-F5344CB8AC3E}">
        <p14:creationId xmlns:p14="http://schemas.microsoft.com/office/powerpoint/2010/main" val="323718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4638</Words>
  <Application>Microsoft Office PowerPoint</Application>
  <PresentationFormat>Widescreen</PresentationFormat>
  <Paragraphs>329</Paragraphs>
  <Slides>32</Slides>
  <Notes>30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Consolas</vt:lpstr>
      <vt:lpstr>Segoe UI</vt:lpstr>
      <vt:lpstr>Segoe UI Light</vt:lpstr>
      <vt:lpstr>Segoe UI Semilight</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Customer needs</vt:lpstr>
      <vt:lpstr>Customer needs</vt:lpstr>
      <vt:lpstr>Tailspin Toys, Inc.</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Enhanced System Logging</vt:lpstr>
      <vt:lpstr>Customer objections</vt:lpstr>
      <vt:lpstr>Customer objections</vt:lpstr>
      <vt:lpstr>Customer objections</vt:lpstr>
      <vt:lpstr>Customer objections</vt:lpstr>
      <vt:lpstr>Customer objections</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2019-04-03T20:28:50Z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